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handoutMasterIdLst>
    <p:handoutMasterId r:id="rId13"/>
  </p:handoutMasterIdLst>
  <p:sldIdLst>
    <p:sldId id="256" r:id="rId2"/>
    <p:sldId id="257" r:id="rId3"/>
    <p:sldId id="260" r:id="rId4"/>
    <p:sldId id="258" r:id="rId5"/>
    <p:sldId id="272" r:id="rId6"/>
    <p:sldId id="259" r:id="rId7"/>
    <p:sldId id="273" r:id="rId8"/>
    <p:sldId id="274" r:id="rId9"/>
    <p:sldId id="288" r:id="rId10"/>
    <p:sldId id="289" r:id="rId11"/>
  </p:sldIdLst>
  <p:sldSz cx="9144000" cy="6858000" type="screen4x3"/>
  <p:notesSz cx="6797675" cy="99282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D4949"/>
    <a:srgbClr val="F1FCFE"/>
    <a:srgbClr val="DBF6FE"/>
    <a:srgbClr val="6BC5C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A111915-BE36-4E01-A7E5-04B1672EAD32}" styleName="Светлый стиль 2 - акцент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7143" autoAdjust="0"/>
  </p:normalViewPr>
  <p:slideViewPr>
    <p:cSldViewPr snapToGrid="0">
      <p:cViewPr>
        <p:scale>
          <a:sx n="93" d="100"/>
          <a:sy n="93" d="100"/>
        </p:scale>
        <p:origin x="-2076" y="-4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EE73C3E-ED44-4F24-9D05-1BA8CA0C425B}" type="doc">
      <dgm:prSet loTypeId="urn:diagrams.loki3.com/BracketList+Icon" loCatId="list" qsTypeId="urn:microsoft.com/office/officeart/2005/8/quickstyle/simple3" qsCatId="simple" csTypeId="urn:microsoft.com/office/officeart/2005/8/colors/colorful3" csCatId="colorful" phldr="1"/>
      <dgm:spPr/>
      <dgm:t>
        <a:bodyPr/>
        <a:lstStyle/>
        <a:p>
          <a:endParaRPr lang="ru-RU"/>
        </a:p>
      </dgm:t>
    </dgm:pt>
    <dgm:pt modelId="{E65AAC58-9616-4B2F-A2E1-EC9049EE5499}">
      <dgm:prSet phldrT="[Текст]" custT="1"/>
      <dgm:spPr/>
      <dgm:t>
        <a:bodyPr/>
        <a:lstStyle/>
        <a:p>
          <a:r>
            <a: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Софинансирование общественных проектов</a:t>
          </a:r>
          <a:endParaRPr lang="ru-RU" sz="28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5A5050D-63AF-4586-9B70-4C64E5270C88}" type="parTrans" cxnId="{47F80663-A574-42BC-818C-68962CD49D9D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0527E0B-5E91-4FA0-8B34-D698BF4D63EE}" type="sibTrans" cxnId="{47F80663-A574-42BC-818C-68962CD49D9D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1094A34-A91D-4AC8-9AEF-7A865B44D85F}">
      <dgm:prSet phldrT="[Текст]" custT="1"/>
      <dgm:spPr/>
      <dgm:t>
        <a:bodyPr/>
        <a:lstStyle/>
        <a:p>
          <a:pPr algn="ctr"/>
          <a:r>
            <a: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Для поселений</a:t>
          </a:r>
          <a:endParaRPr lang="ru-RU" sz="24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3DD186A-7113-4922-BC33-D390123E0BE5}" type="parTrans" cxnId="{0BEDE68B-462C-4A3C-94D7-AA395874766A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F252232-6937-4D2C-9385-1DE7CDA9B472}" type="sibTrans" cxnId="{0BEDE68B-462C-4A3C-94D7-AA395874766A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8AF0967-4251-4425-8324-9BC5F6117864}">
      <dgm:prSet phldrT="[Текст]" custT="1"/>
      <dgm:spPr/>
      <dgm:t>
        <a:bodyPr/>
        <a:lstStyle/>
        <a:p>
          <a:r>
            <a:rPr lang="ru-RU" sz="2800" dirty="0" smtClean="0"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Софинансирование решений о самообложении, принятых на сходах граждан и местных референдумах</a:t>
          </a:r>
          <a:endParaRPr lang="ru-RU" sz="28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7A782FD-8A03-449B-A99D-E33A1BD944D3}" type="parTrans" cxnId="{CF1B069A-59A2-4895-B11F-928955EFFD70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A2C26A1-6B4A-431D-A2B6-A37AD43C8917}" type="sibTrans" cxnId="{CF1B069A-59A2-4895-B11F-928955EFFD70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D87CC7E-224C-4A68-9412-70E71DE1920B}">
      <dgm:prSet phldrT="[Текст]" custT="1"/>
      <dgm:spPr/>
      <dgm:t>
        <a:bodyPr/>
        <a:lstStyle/>
        <a:p>
          <a:pPr algn="ctr"/>
          <a:r>
            <a: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Для городских округов, внутригородских районов            </a:t>
          </a:r>
          <a:r>
            <a:rPr lang="ru-RU" sz="24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г.о</a:t>
          </a:r>
          <a:r>
            <a: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. Самара, поселений</a:t>
          </a:r>
          <a:endParaRPr lang="ru-RU" sz="24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E6B4FB0-7C74-4D14-A0C9-ED0DC75C81D8}" type="sibTrans" cxnId="{790FBDCB-72A0-4812-AA8B-2369511C0B83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25B67E8-DC9F-4445-A8DE-F250FABF6AB5}" type="parTrans" cxnId="{790FBDCB-72A0-4812-AA8B-2369511C0B83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38EB207-1507-48B8-B4AD-E7ADA7C27415}" type="pres">
      <dgm:prSet presAssocID="{EEE73C3E-ED44-4F24-9D05-1BA8CA0C425B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DE10396E-4F05-4920-B63B-6886185F0E5C}" type="pres">
      <dgm:prSet presAssocID="{1D87CC7E-224C-4A68-9412-70E71DE1920B}" presName="linNode" presStyleCnt="0"/>
      <dgm:spPr/>
      <dgm:t>
        <a:bodyPr/>
        <a:lstStyle/>
        <a:p>
          <a:endParaRPr lang="ru-RU"/>
        </a:p>
      </dgm:t>
    </dgm:pt>
    <dgm:pt modelId="{BE9CB7C0-253F-4457-A201-620076710958}" type="pres">
      <dgm:prSet presAssocID="{1D87CC7E-224C-4A68-9412-70E71DE1920B}" presName="parTx" presStyleLbl="revTx" presStyleIdx="0" presStyleCnt="2" custScaleX="134157" custScaleY="10069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A89C854-3825-4ED0-B414-21FA3AA303DA}" type="pres">
      <dgm:prSet presAssocID="{1D87CC7E-224C-4A68-9412-70E71DE1920B}" presName="bracket" presStyleLbl="parChTrans1D1" presStyleIdx="0" presStyleCnt="2"/>
      <dgm:spPr/>
      <dgm:t>
        <a:bodyPr/>
        <a:lstStyle/>
        <a:p>
          <a:endParaRPr lang="ru-RU"/>
        </a:p>
      </dgm:t>
    </dgm:pt>
    <dgm:pt modelId="{3232C9D2-508A-4EEF-83CC-E42E4C93BB68}" type="pres">
      <dgm:prSet presAssocID="{1D87CC7E-224C-4A68-9412-70E71DE1920B}" presName="spH" presStyleCnt="0"/>
      <dgm:spPr/>
      <dgm:t>
        <a:bodyPr/>
        <a:lstStyle/>
        <a:p>
          <a:endParaRPr lang="ru-RU"/>
        </a:p>
      </dgm:t>
    </dgm:pt>
    <dgm:pt modelId="{61566B0B-ABD4-46D2-9C3D-34AE30C6D30C}" type="pres">
      <dgm:prSet presAssocID="{1D87CC7E-224C-4A68-9412-70E71DE1920B}" presName="desTx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EE19073-45F8-4D0E-A335-4E2E1C4BF8A3}" type="pres">
      <dgm:prSet presAssocID="{AE6B4FB0-7C74-4D14-A0C9-ED0DC75C81D8}" presName="spV" presStyleCnt="0"/>
      <dgm:spPr/>
      <dgm:t>
        <a:bodyPr/>
        <a:lstStyle/>
        <a:p>
          <a:endParaRPr lang="ru-RU"/>
        </a:p>
      </dgm:t>
    </dgm:pt>
    <dgm:pt modelId="{60D938F9-84EB-411B-A61D-D87F4A41DE8B}" type="pres">
      <dgm:prSet presAssocID="{F1094A34-A91D-4AC8-9AEF-7A865B44D85F}" presName="linNode" presStyleCnt="0"/>
      <dgm:spPr/>
      <dgm:t>
        <a:bodyPr/>
        <a:lstStyle/>
        <a:p>
          <a:endParaRPr lang="ru-RU"/>
        </a:p>
      </dgm:t>
    </dgm:pt>
    <dgm:pt modelId="{4222EF4F-ABCF-4705-8032-6AB5BB079C96}" type="pres">
      <dgm:prSet presAssocID="{F1094A34-A91D-4AC8-9AEF-7A865B44D85F}" presName="parTx" presStyleLbl="revTx" presStyleIdx="1" presStyleCnt="2" custScaleX="132376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F8ABF17-9223-4688-826A-FA3D01414FB1}" type="pres">
      <dgm:prSet presAssocID="{F1094A34-A91D-4AC8-9AEF-7A865B44D85F}" presName="bracket" presStyleLbl="parChTrans1D1" presStyleIdx="1" presStyleCnt="2"/>
      <dgm:spPr/>
      <dgm:t>
        <a:bodyPr/>
        <a:lstStyle/>
        <a:p>
          <a:endParaRPr lang="ru-RU"/>
        </a:p>
      </dgm:t>
    </dgm:pt>
    <dgm:pt modelId="{53000EBD-9E78-4CAB-B6F1-E850C742DA1F}" type="pres">
      <dgm:prSet presAssocID="{F1094A34-A91D-4AC8-9AEF-7A865B44D85F}" presName="spH" presStyleCnt="0"/>
      <dgm:spPr/>
      <dgm:t>
        <a:bodyPr/>
        <a:lstStyle/>
        <a:p>
          <a:endParaRPr lang="ru-RU"/>
        </a:p>
      </dgm:t>
    </dgm:pt>
    <dgm:pt modelId="{A3177764-29DF-45ED-A51B-5203D384E73C}" type="pres">
      <dgm:prSet presAssocID="{F1094A34-A91D-4AC8-9AEF-7A865B44D85F}" presName="desTx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0BEDE68B-462C-4A3C-94D7-AA395874766A}" srcId="{EEE73C3E-ED44-4F24-9D05-1BA8CA0C425B}" destId="{F1094A34-A91D-4AC8-9AEF-7A865B44D85F}" srcOrd="1" destOrd="0" parTransId="{A3DD186A-7113-4922-BC33-D390123E0BE5}" sibTransId="{6F252232-6937-4D2C-9385-1DE7CDA9B472}"/>
    <dgm:cxn modelId="{22D2EC7C-30DE-4A8C-B400-7FE5ABCD9D10}" type="presOf" srcId="{08AF0967-4251-4425-8324-9BC5F6117864}" destId="{A3177764-29DF-45ED-A51B-5203D384E73C}" srcOrd="0" destOrd="0" presId="urn:diagrams.loki3.com/BracketList+Icon"/>
    <dgm:cxn modelId="{47F80663-A574-42BC-818C-68962CD49D9D}" srcId="{1D87CC7E-224C-4A68-9412-70E71DE1920B}" destId="{E65AAC58-9616-4B2F-A2E1-EC9049EE5499}" srcOrd="0" destOrd="0" parTransId="{A5A5050D-63AF-4586-9B70-4C64E5270C88}" sibTransId="{40527E0B-5E91-4FA0-8B34-D698BF4D63EE}"/>
    <dgm:cxn modelId="{C3E1F82F-61FB-4ECC-9171-CC14AE212F8F}" type="presOf" srcId="{1D87CC7E-224C-4A68-9412-70E71DE1920B}" destId="{BE9CB7C0-253F-4457-A201-620076710958}" srcOrd="0" destOrd="0" presId="urn:diagrams.loki3.com/BracketList+Icon"/>
    <dgm:cxn modelId="{CF1B069A-59A2-4895-B11F-928955EFFD70}" srcId="{F1094A34-A91D-4AC8-9AEF-7A865B44D85F}" destId="{08AF0967-4251-4425-8324-9BC5F6117864}" srcOrd="0" destOrd="0" parTransId="{17A782FD-8A03-449B-A99D-E33A1BD944D3}" sibTransId="{EA2C26A1-6B4A-431D-A2B6-A37AD43C8917}"/>
    <dgm:cxn modelId="{FF165D30-B139-434F-819D-BF82D27BC313}" type="presOf" srcId="{EEE73C3E-ED44-4F24-9D05-1BA8CA0C425B}" destId="{E38EB207-1507-48B8-B4AD-E7ADA7C27415}" srcOrd="0" destOrd="0" presId="urn:diagrams.loki3.com/BracketList+Icon"/>
    <dgm:cxn modelId="{790FBDCB-72A0-4812-AA8B-2369511C0B83}" srcId="{EEE73C3E-ED44-4F24-9D05-1BA8CA0C425B}" destId="{1D87CC7E-224C-4A68-9412-70E71DE1920B}" srcOrd="0" destOrd="0" parTransId="{025B67E8-DC9F-4445-A8DE-F250FABF6AB5}" sibTransId="{AE6B4FB0-7C74-4D14-A0C9-ED0DC75C81D8}"/>
    <dgm:cxn modelId="{F1D69553-1F50-444B-8990-45146641FC54}" type="presOf" srcId="{E65AAC58-9616-4B2F-A2E1-EC9049EE5499}" destId="{61566B0B-ABD4-46D2-9C3D-34AE30C6D30C}" srcOrd="0" destOrd="0" presId="urn:diagrams.loki3.com/BracketList+Icon"/>
    <dgm:cxn modelId="{464A1A0B-6A6C-4C4D-8E7A-821B95B94583}" type="presOf" srcId="{F1094A34-A91D-4AC8-9AEF-7A865B44D85F}" destId="{4222EF4F-ABCF-4705-8032-6AB5BB079C96}" srcOrd="0" destOrd="0" presId="urn:diagrams.loki3.com/BracketList+Icon"/>
    <dgm:cxn modelId="{1D661C47-8185-4A87-8309-C328FE6C3A0F}" type="presParOf" srcId="{E38EB207-1507-48B8-B4AD-E7ADA7C27415}" destId="{DE10396E-4F05-4920-B63B-6886185F0E5C}" srcOrd="0" destOrd="0" presId="urn:diagrams.loki3.com/BracketList+Icon"/>
    <dgm:cxn modelId="{A6272B16-13D3-4F0E-B6C8-F2738583133D}" type="presParOf" srcId="{DE10396E-4F05-4920-B63B-6886185F0E5C}" destId="{BE9CB7C0-253F-4457-A201-620076710958}" srcOrd="0" destOrd="0" presId="urn:diagrams.loki3.com/BracketList+Icon"/>
    <dgm:cxn modelId="{8FF1F202-698C-4E73-BA1A-0502FF588714}" type="presParOf" srcId="{DE10396E-4F05-4920-B63B-6886185F0E5C}" destId="{AA89C854-3825-4ED0-B414-21FA3AA303DA}" srcOrd="1" destOrd="0" presId="urn:diagrams.loki3.com/BracketList+Icon"/>
    <dgm:cxn modelId="{3AF4D781-8456-41AE-BA6B-E18191E9F31B}" type="presParOf" srcId="{DE10396E-4F05-4920-B63B-6886185F0E5C}" destId="{3232C9D2-508A-4EEF-83CC-E42E4C93BB68}" srcOrd="2" destOrd="0" presId="urn:diagrams.loki3.com/BracketList+Icon"/>
    <dgm:cxn modelId="{9C9097E7-C1AC-4BC1-8DFE-C8C7EB7DEC74}" type="presParOf" srcId="{DE10396E-4F05-4920-B63B-6886185F0E5C}" destId="{61566B0B-ABD4-46D2-9C3D-34AE30C6D30C}" srcOrd="3" destOrd="0" presId="urn:diagrams.loki3.com/BracketList+Icon"/>
    <dgm:cxn modelId="{CD89A9C6-8EC3-4A15-A630-A859BC43E2BD}" type="presParOf" srcId="{E38EB207-1507-48B8-B4AD-E7ADA7C27415}" destId="{0EE19073-45F8-4D0E-A335-4E2E1C4BF8A3}" srcOrd="1" destOrd="0" presId="urn:diagrams.loki3.com/BracketList+Icon"/>
    <dgm:cxn modelId="{62B811B5-D067-481C-BBBA-E87C9F0165C3}" type="presParOf" srcId="{E38EB207-1507-48B8-B4AD-E7ADA7C27415}" destId="{60D938F9-84EB-411B-A61D-D87F4A41DE8B}" srcOrd="2" destOrd="0" presId="urn:diagrams.loki3.com/BracketList+Icon"/>
    <dgm:cxn modelId="{C8D8DAAA-28DF-45F4-8406-1D260F00F12E}" type="presParOf" srcId="{60D938F9-84EB-411B-A61D-D87F4A41DE8B}" destId="{4222EF4F-ABCF-4705-8032-6AB5BB079C96}" srcOrd="0" destOrd="0" presId="urn:diagrams.loki3.com/BracketList+Icon"/>
    <dgm:cxn modelId="{597592DA-59CF-4758-B4E0-9670636AFB04}" type="presParOf" srcId="{60D938F9-84EB-411B-A61D-D87F4A41DE8B}" destId="{BF8ABF17-9223-4688-826A-FA3D01414FB1}" srcOrd="1" destOrd="0" presId="urn:diagrams.loki3.com/BracketList+Icon"/>
    <dgm:cxn modelId="{284D4216-7EB8-4CA0-99F3-3B094B7534BF}" type="presParOf" srcId="{60D938F9-84EB-411B-A61D-D87F4A41DE8B}" destId="{53000EBD-9E78-4CAB-B6F1-E850C742DA1F}" srcOrd="2" destOrd="0" presId="urn:diagrams.loki3.com/BracketList+Icon"/>
    <dgm:cxn modelId="{D647520A-D924-4FA0-B781-C6C176446734}" type="presParOf" srcId="{60D938F9-84EB-411B-A61D-D87F4A41DE8B}" destId="{A3177764-29DF-45ED-A51B-5203D384E73C}" srcOrd="3" destOrd="0" presId="urn:diagrams.loki3.com/BracketList+Icon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E9CB7C0-253F-4457-A201-620076710958}">
      <dsp:nvSpPr>
        <dsp:cNvPr id="0" name=""/>
        <dsp:cNvSpPr/>
      </dsp:nvSpPr>
      <dsp:spPr>
        <a:xfrm>
          <a:off x="1427" y="685858"/>
          <a:ext cx="2580769" cy="206537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60960" rIns="170688" bIns="6096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Для городских округов, внутригородских районов            </a:t>
          </a:r>
          <a:r>
            <a:rPr lang="ru-RU" sz="24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г.о</a:t>
          </a:r>
          <a:r>
            <a:rPr lang="ru-RU" sz="2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. Самара, поселений</a:t>
          </a:r>
          <a:endParaRPr lang="ru-RU" sz="24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427" y="685858"/>
        <a:ext cx="2580769" cy="2065370"/>
      </dsp:txXfrm>
    </dsp:sp>
    <dsp:sp modelId="{AA89C854-3825-4ED0-B414-21FA3AA303DA}">
      <dsp:nvSpPr>
        <dsp:cNvPr id="0" name=""/>
        <dsp:cNvSpPr/>
      </dsp:nvSpPr>
      <dsp:spPr>
        <a:xfrm>
          <a:off x="2582196" y="692966"/>
          <a:ext cx="384738" cy="2051156"/>
        </a:xfrm>
        <a:prstGeom prst="leftBrace">
          <a:avLst>
            <a:gd name="adj1" fmla="val 35000"/>
            <a:gd name="adj2" fmla="val 50000"/>
          </a:avLst>
        </a:prstGeom>
        <a:noFill/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566B0B-ABD4-46D2-9C3D-34AE30C6D30C}">
      <dsp:nvSpPr>
        <dsp:cNvPr id="0" name=""/>
        <dsp:cNvSpPr/>
      </dsp:nvSpPr>
      <dsp:spPr>
        <a:xfrm>
          <a:off x="3120830" y="692966"/>
          <a:ext cx="5232445" cy="2051156"/>
        </a:xfrm>
        <a:prstGeom prst="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Софинансирование общественных проектов</a:t>
          </a:r>
          <a:endParaRPr lang="ru-RU" sz="2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120830" y="692966"/>
        <a:ext cx="5232445" cy="2051156"/>
      </dsp:txXfrm>
    </dsp:sp>
    <dsp:sp modelId="{4222EF4F-ABCF-4705-8032-6AB5BB079C96}">
      <dsp:nvSpPr>
        <dsp:cNvPr id="0" name=""/>
        <dsp:cNvSpPr/>
      </dsp:nvSpPr>
      <dsp:spPr>
        <a:xfrm>
          <a:off x="1427" y="3186323"/>
          <a:ext cx="2557309" cy="1287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60960" rIns="170688" bIns="6096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Для поселений</a:t>
          </a:r>
          <a:endParaRPr lang="ru-RU" sz="24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427" y="3186323"/>
        <a:ext cx="2557309" cy="1287000"/>
      </dsp:txXfrm>
    </dsp:sp>
    <dsp:sp modelId="{BF8ABF17-9223-4688-826A-FA3D01414FB1}">
      <dsp:nvSpPr>
        <dsp:cNvPr id="0" name=""/>
        <dsp:cNvSpPr/>
      </dsp:nvSpPr>
      <dsp:spPr>
        <a:xfrm>
          <a:off x="2558737" y="2985229"/>
          <a:ext cx="386370" cy="1689187"/>
        </a:xfrm>
        <a:prstGeom prst="leftBrace">
          <a:avLst>
            <a:gd name="adj1" fmla="val 35000"/>
            <a:gd name="adj2" fmla="val 50000"/>
          </a:avLst>
        </a:prstGeom>
        <a:noFill/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3177764-29DF-45ED-A51B-5203D384E73C}">
      <dsp:nvSpPr>
        <dsp:cNvPr id="0" name=""/>
        <dsp:cNvSpPr/>
      </dsp:nvSpPr>
      <dsp:spPr>
        <a:xfrm>
          <a:off x="3099656" y="2985229"/>
          <a:ext cx="5254640" cy="1689187"/>
        </a:xfrm>
        <a:prstGeom prst="rect">
          <a:avLst/>
        </a:prstGeom>
        <a:gradFill rotWithShape="0">
          <a:gsLst>
            <a:gs pos="0">
              <a:schemeClr val="accent3">
                <a:hueOff val="2710599"/>
                <a:satOff val="100000"/>
                <a:lumOff val="-14706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3">
                <a:hueOff val="2710599"/>
                <a:satOff val="100000"/>
                <a:lumOff val="-14706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3">
                <a:hueOff val="2710599"/>
                <a:satOff val="100000"/>
                <a:lumOff val="-14706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800" kern="1200" dirty="0" smtClean="0"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Софинансирование решений о самообложении, принятых на сходах граждан и местных референдумах</a:t>
          </a:r>
          <a:endParaRPr lang="ru-RU" sz="2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099656" y="2985229"/>
        <a:ext cx="5254640" cy="168918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diagrams.loki3.com/BracketList+Icon">
  <dgm:title val="Список с вертикальной скобкой"/>
  <dgm:desc val="Служит для отображения сгруппированных блоков данных.  Хорошо подходит для размещения большого количества текста уровня 2."/>
  <dgm:catLst>
    <dgm:cat type="list" pri="4110"/>
    <dgm:cat type="officeonline" pri="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3" srcId="0" destId="1" srcOrd="0" destOrd="0"/>
        <dgm:cxn modelId="4" srcId="1" destId="11" srcOrd="0" destOrd="0"/>
        <dgm:cxn modelId="5" srcId="0" destId="2" srcOrd="0" destOrd="0"/>
        <dgm:cxn modelId="6" srcId="2" destId="21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V" refType="primFontSz" refFor="des" refForName="parTx" fact="0.1"/>
      <dgm:constr type="primFontSz" for="des" forName="parTx" val="65"/>
      <dgm:constr type="primFontSz" for="des" forName="desTx" refType="primFontSz" refFor="des" refForName="parTx"/>
      <dgm:constr type="h" for="des" forName="parTx" refType="primFontSz" refFor="des" refForName="parTx" fact="0.55"/>
      <dgm:constr type="h" for="des" forName="bracket" refType="primFontSz" refFor="des" refForName="parTx" fact="0.55"/>
      <dgm:constr type="h" for="des" forName="desTx" refType="primFontSz" refFor="des" refForName="parTx" fact="0.55"/>
    </dgm:constrLst>
    <dgm:ruleLst>
      <dgm:rule type="primFontSz" for="des" forName="parTx" val="5" fact="NaN" max="NaN"/>
    </dgm:ruleLst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Tx" refType="w" fact="0.25"/>
          <dgm:constr type="w" for="ch" forName="bracket" refType="w" fact="0.05"/>
          <dgm:constr type="w" for="ch" forName="spH" refType="w" fact="0.02"/>
          <dgm:constr type="w" for="ch" forName="desTx" refType="w" fact="0.68"/>
          <dgm:constr type="h" for="ch" forName="bracket" refType="h" refFor="ch" refForName="desTx" op="gte"/>
          <dgm:constr type="h" for="ch" forName="bracket" refType="h" refFor="ch" refForName="parTx" op="gte"/>
          <dgm:constr type="h" for="ch" forName="desTx" refType="h" refFor="ch" refForName="parTx" op="gte"/>
        </dgm:constrLst>
        <dgm:ruleLst/>
        <dgm:layoutNode name="parTx" styleLbl="revTx">
          <dgm:varLst>
            <dgm:chMax val="1"/>
            <dgm:bulletEnabled val="1"/>
          </dgm:varLst>
          <dgm:choose name="Name8">
            <dgm:if name="Name9" func="var" arg="dir" op="equ" val="norm">
              <dgm:alg type="tx">
                <dgm:param type="parTxLTRAlign" val="r"/>
              </dgm:alg>
            </dgm:if>
            <dgm:else name="Name10">
              <dgm:alg type="tx">
                <dgm:param type="parTxLTRAlign" val="l"/>
              </dgm:alg>
            </dgm:else>
          </dgm:choose>
          <dgm:shape xmlns:r="http://schemas.openxmlformats.org/officeDocument/2006/relationships" type="rect" r:blip="">
            <dgm:adjLst/>
          </dgm:shape>
          <dgm:presOf axis="self" ptType="node"/>
          <dgm:constrLst>
            <dgm:constr type="tMarg" refType="primFontSz" fact="0.2"/>
            <dgm:constr type="bMarg" refType="primFontSz" fact="0.2"/>
          </dgm:constrLst>
          <dgm:ruleLst>
            <dgm:rule type="h" val="INF" fact="NaN" max="NaN"/>
          </dgm:ruleLst>
        </dgm:layoutNode>
        <dgm:layoutNode name="bracket" styleLbl="parChTrans1D1">
          <dgm:alg type="sp"/>
          <dgm:choose name="Name11">
            <dgm:if name="Name12" func="var" arg="dir" op="equ" val="norm">
              <dgm:shape xmlns:r="http://schemas.openxmlformats.org/officeDocument/2006/relationships" type="leftBrace" r:blip="">
                <dgm:adjLst>
                  <dgm:adj idx="1" val="0.35"/>
                </dgm:adjLst>
              </dgm:shape>
            </dgm:if>
            <dgm:else name="Name13">
              <dgm:shape xmlns:r="http://schemas.openxmlformats.org/officeDocument/2006/relationships" rot="180" type="leftBrace" r:blip="">
                <dgm:adjLst>
                  <dgm:adj idx="1" val="0.35"/>
                </dgm:adjLst>
              </dgm:shape>
            </dgm:else>
          </dgm:choose>
          <dgm:presOf/>
        </dgm:layoutNode>
        <dgm:layoutNode name="spH">
          <dgm:alg type="sp"/>
        </dgm:layoutNode>
        <dgm:choose name="Name14">
          <dgm:if name="Name15" axis="ch" ptType="node" func="cnt" op="gte" val="1">
            <dgm:layoutNode name="desTx" styleLbl="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secFontSz" refType="primFontSz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h" val="INF" fact="NaN" max="NaN"/>
              </dgm:ruleLst>
            </dgm:layoutNode>
          </dgm:if>
          <dgm:else name="Name16"/>
        </dgm:choose>
      </dgm:layoutNode>
      <dgm:forEach name="Name17" axis="followSib" ptType="sibTrans" cnt="1">
        <dgm:layoutNode name="spV">
          <dgm:alg type="sp"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90CF51-8C7B-4706-A7D0-FE6CD287AEA2}" type="datetimeFigureOut">
              <a:rPr lang="ru-RU" smtClean="0"/>
              <a:t>14.08.2020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CEBC455-87FD-4852-88D4-B5C983208A2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951890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659" cy="4964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4" y="0"/>
            <a:ext cx="2945659" cy="4964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4308654-0566-475A-8949-72613F2A85E3}" type="datetimeFigureOut">
              <a:rPr lang="ru-RU" smtClean="0"/>
              <a:t>14.08.2020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15907"/>
            <a:ext cx="5438140" cy="446770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1" y="9430091"/>
            <a:ext cx="2945659" cy="4964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4" y="9430091"/>
            <a:ext cx="2945659" cy="4964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FCC38A1-71D0-4373-9B0C-2D483C30FFA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712835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363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lvl="1"/>
            <a:r>
              <a:rPr lang="ru-RU" alt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ГП</a:t>
            </a:r>
            <a:r>
              <a:rPr lang="ru-RU" altLang="ru-RU" sz="1400" baseline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СО «Поддержка инициатив населения муниципальных образований Самарской области» в 2018 году в СМИ обрела новый имидж, был разработан бренд государственной программы – Губернаторский проект </a:t>
            </a:r>
            <a:r>
              <a:rPr lang="ru-RU" alt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«СОдействие». </a:t>
            </a:r>
          </a:p>
          <a:p>
            <a:pPr lvl="1"/>
            <a:r>
              <a:rPr lang="ru-RU" alt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Этот проект представляет готовый механизм для выявления конкретных проблем граждан и их решения.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448070E-0A0E-45B6-8EEC-8B3C063F8F59}" type="slidenum">
              <a:rPr lang="ru-RU" smtClean="0"/>
              <a:pPr>
                <a:defRPr/>
              </a:pPr>
              <a:t>1</a:t>
            </a:fld>
            <a:endParaRPr lang="ru-RU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6387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lvl="1" eaLnBrk="1" hangingPunct="1"/>
            <a:r>
              <a:rPr lang="ru-RU" alt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настоящее время Губернаторский проект «</a:t>
            </a:r>
            <a:r>
              <a:rPr lang="ru-RU" alt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СОдействие</a:t>
            </a:r>
            <a:r>
              <a:rPr lang="ru-RU" alt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 реализуется в двух формах. </a:t>
            </a:r>
          </a:p>
          <a:p>
            <a:pPr lvl="1" eaLnBrk="1" hangingPunct="1"/>
            <a:r>
              <a:rPr lang="ru-RU" alt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Софинансирование</a:t>
            </a:r>
            <a:r>
              <a:rPr lang="ru-RU" altLang="ru-RU" sz="1400" baseline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общественных проектов и решений, принятых на сходах граждан или референдумах. В </a:t>
            </a:r>
            <a:r>
              <a:rPr lang="ru-RU" altLang="ru-RU" sz="1400" baseline="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бОльшей</a:t>
            </a:r>
            <a:r>
              <a:rPr lang="ru-RU" altLang="ru-RU" sz="1400" baseline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степени нас будет интересовать механизм поддержки общественных проектов. </a:t>
            </a:r>
          </a:p>
          <a:p>
            <a:pPr lvl="1" eaLnBrk="1" hangingPunct="1"/>
            <a:r>
              <a:rPr lang="ru-RU" altLang="ru-RU" sz="1400" baseline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Сходы граждан и референдумы, согласно действующей редакции государственной программы, проводятся исключительно на территории городских и сельских поселений.</a:t>
            </a:r>
            <a:endParaRPr lang="ru-RU" alt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33950CC4-17DA-4510-A927-4B1A32657BF7}" type="slidenum">
              <a:rPr lang="ru-RU" smtClean="0"/>
              <a:pPr>
                <a:defRPr/>
              </a:pPr>
              <a:t>2</a:t>
            </a:fld>
            <a:endParaRPr lang="ru-RU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Всего в Губернаторском проекте «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СОдействие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 реализуется 15 различных направлений, сформированных согласно 131 ФЗ «Об общих принципах</a:t>
            </a:r>
            <a:r>
              <a:rPr lang="ru-RU" sz="1400" baseline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организации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местного самоуправления на территории Самарской области».</a:t>
            </a:r>
            <a:r>
              <a:rPr lang="ru-RU" sz="1400" baseline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На экране направления представлены более детально. Здесь стоит сделать акцент на отличии Губернаторского проекта «</a:t>
            </a:r>
            <a:r>
              <a:rPr lang="ru-RU" sz="1400" baseline="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СОдействие</a:t>
            </a:r>
            <a:r>
              <a:rPr lang="ru-RU" sz="1400" baseline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 от прочих программ по благоустройству, таких как «Твой конструктор двора», «Комфортная городская среда» и пр.</a:t>
            </a:r>
          </a:p>
          <a:p>
            <a:endParaRPr lang="ru-RU" sz="1400" baseline="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400" baseline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Для городских округов и внутригородских районов представляются наиболее актуальными такие направления, как: дороги, освещение, спортивные объекты, парки и скверы, детские и спортивные площадки, озеленение, площадки для выгула собак, фестивали.</a:t>
            </a:r>
          </a:p>
          <a:p>
            <a:r>
              <a:rPr lang="ru-RU" sz="1400" baseline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муниципальных районах наиболее распространенным направлением в настоящее время является содержание мест захоронения, устройство детских и </a:t>
            </a:r>
            <a:r>
              <a:rPr lang="ru-RU" sz="1400" baseline="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спорт.площадок</a:t>
            </a:r>
            <a:r>
              <a:rPr lang="ru-RU" sz="1400" baseline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а также обеспечение водоснабжения.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CC38A1-71D0-4373-9B0C-2D483C30FFAE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3496755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411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ru-RU" alt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Все проекты проходят конкурсный отбор. Отбор абсолютно объективен и основан на критериях, определенных государственной </a:t>
            </a:r>
            <a:r>
              <a:rPr lang="ru-RU" altLang="ru-RU" sz="1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програмой</a:t>
            </a:r>
            <a:r>
              <a:rPr lang="ru-RU" alt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altLang="ru-RU" sz="1200" baseline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Среди критериев – основные – источники финансирования.</a:t>
            </a:r>
            <a:r>
              <a:rPr lang="ru-RU" alt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ru-RU" alt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Общая сумма проекта обязательно должна быть сформирована из трех источников.</a:t>
            </a:r>
          </a:p>
          <a:p>
            <a:r>
              <a:rPr lang="ru-RU" alt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Доля из местного бюджета – не менее 1% от стоимости реализации проекта</a:t>
            </a:r>
          </a:p>
          <a:p>
            <a:r>
              <a:rPr lang="ru-RU" alt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Доля от юридических, физических лиц – не менее 7% от стоимости реализации проекта</a:t>
            </a:r>
          </a:p>
          <a:p>
            <a:r>
              <a:rPr lang="ru-RU" alt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Доля областного бюджета – до 92% от стоимости реализации проекта.</a:t>
            </a:r>
          </a:p>
          <a:p>
            <a:r>
              <a:rPr lang="ru-RU" alt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 этом сумма проекта и доли </a:t>
            </a:r>
            <a:r>
              <a:rPr lang="ru-RU" altLang="ru-RU" sz="1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софинансирования</a:t>
            </a:r>
            <a:r>
              <a:rPr lang="ru-RU" alt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определяются инициативной группой совместно с Администрацией, далее - на общем собрании граждан.</a:t>
            </a:r>
          </a:p>
          <a:p>
            <a:r>
              <a:rPr lang="ru-RU" alt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Соответственно, чем выше доли</a:t>
            </a:r>
            <a:r>
              <a:rPr lang="ru-RU" altLang="ru-RU" sz="1200" baseline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1200" baseline="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софинансирования</a:t>
            </a:r>
            <a:r>
              <a:rPr lang="ru-RU" altLang="ru-RU" sz="1200" baseline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от МО и </a:t>
            </a:r>
            <a:r>
              <a:rPr lang="ru-RU" altLang="ru-RU" sz="1200" baseline="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физ.,юр</a:t>
            </a:r>
            <a:r>
              <a:rPr lang="ru-RU" altLang="ru-RU" sz="1200" baseline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лиц, тем высший балл будет присвоен по каждому из критериев.</a:t>
            </a:r>
          </a:p>
          <a:p>
            <a:r>
              <a:rPr lang="ru-RU" altLang="ru-RU" sz="1200" baseline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Физ. и юр. лица </a:t>
            </a:r>
            <a:r>
              <a:rPr lang="en-US" altLang="ru-RU" sz="1200" baseline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MAX</a:t>
            </a:r>
            <a:r>
              <a:rPr lang="ru-RU" altLang="ru-RU" sz="1200" baseline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-20%</a:t>
            </a:r>
            <a:r>
              <a:rPr lang="en-US" altLang="ru-RU" sz="1200" baseline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MIN</a:t>
            </a:r>
            <a:r>
              <a:rPr lang="ru-RU" altLang="ru-RU" sz="1200" baseline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-7%, </a:t>
            </a:r>
          </a:p>
          <a:p>
            <a:r>
              <a:rPr lang="ru-RU" altLang="ru-RU" sz="1200" baseline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</a:t>
            </a:r>
            <a:r>
              <a:rPr lang="en-US" altLang="ru-RU" sz="1200" baseline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MAX</a:t>
            </a:r>
            <a:r>
              <a:rPr lang="ru-RU" altLang="ru-RU" sz="1200" baseline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-30%</a:t>
            </a:r>
            <a:r>
              <a:rPr lang="en-US" altLang="ru-RU" sz="1200" baseline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MIN</a:t>
            </a:r>
            <a:r>
              <a:rPr lang="ru-RU" altLang="ru-RU" sz="1200" baseline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-1%</a:t>
            </a:r>
          </a:p>
          <a:p>
            <a:r>
              <a:rPr lang="ru-RU" alt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2017 г. конкурсный отбор прошли 13 проектов, из которых наиболее известным стал музей им. Рязанова, в 2018 г. конкурс общественных проектов прошло 82 инициативы. В </a:t>
            </a:r>
            <a:r>
              <a:rPr lang="ru-RU" altLang="ru-RU" sz="1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насоящее</a:t>
            </a:r>
            <a:r>
              <a:rPr lang="ru-RU" alt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время осуществляется их реализация.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B3BFFDF-E6E9-4089-8727-CBB3BAF3436B}" type="slidenum">
              <a:rPr lang="ru-RU" smtClean="0"/>
              <a:pPr>
                <a:defRPr/>
              </a:pPr>
              <a:t>4</a:t>
            </a:fld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5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ru-RU" alt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Количество проектов и сумма на реализацию отдельного проекта не ограничена, однако, согласно условиям участия в Губернаторском проекте «</a:t>
            </a:r>
            <a:r>
              <a:rPr lang="ru-RU" alt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СОдействие</a:t>
            </a:r>
            <a:r>
              <a:rPr lang="ru-RU" alt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», органичен объем </a:t>
            </a:r>
            <a:r>
              <a:rPr lang="ru-RU" alt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софинансирования</a:t>
            </a:r>
            <a:r>
              <a:rPr lang="ru-RU" alt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общественных проектов из областного бюджета в зависимости на муниципальное образование в 1 финансовый год. </a:t>
            </a:r>
          </a:p>
          <a:p>
            <a:endParaRPr lang="ru-RU" alt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alt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Многие ВГР не используют свой потенциал участия в программе.</a:t>
            </a:r>
            <a:r>
              <a:rPr lang="ru-RU" altLang="ru-RU" sz="1400" baseline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Как показали 2 предыдущих конкурса, Железнодорожный, Кировский, Куйбышевский, Ленинский, Самарский и Советский районы Самары не представили ни одного проекта.</a:t>
            </a:r>
            <a:endParaRPr lang="ru-RU" alt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52CCDC79-B8AF-418E-9701-73850909254F}" type="slidenum">
              <a:rPr lang="ru-RU" smtClean="0"/>
              <a:pPr>
                <a:defRPr/>
              </a:pPr>
              <a:t>6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7815E-F7B8-4E93-9F6C-89F6C3C8DBB8}" type="datetimeFigureOut">
              <a:rPr lang="en-US" smtClean="0"/>
              <a:t>8/14/2020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37FF7-5919-41BF-8DD0-96FAEA1BD9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39142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7815E-F7B8-4E93-9F6C-89F6C3C8DBB8}" type="datetimeFigureOut">
              <a:rPr lang="en-US" smtClean="0"/>
              <a:t>8/14/2020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37FF7-5919-41BF-8DD0-96FAEA1BD9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4943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7815E-F7B8-4E93-9F6C-89F6C3C8DBB8}" type="datetimeFigureOut">
              <a:rPr lang="en-US" smtClean="0"/>
              <a:t>8/14/2020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37FF7-5919-41BF-8DD0-96FAEA1BD9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80024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7815E-F7B8-4E93-9F6C-89F6C3C8DBB8}" type="datetimeFigureOut">
              <a:rPr lang="en-US" smtClean="0"/>
              <a:t>8/14/2020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37FF7-5919-41BF-8DD0-96FAEA1BD9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54643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7815E-F7B8-4E93-9F6C-89F6C3C8DBB8}" type="datetimeFigureOut">
              <a:rPr lang="en-US" smtClean="0"/>
              <a:t>8/14/2020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37FF7-5919-41BF-8DD0-96FAEA1BD9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20767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7815E-F7B8-4E93-9F6C-89F6C3C8DBB8}" type="datetimeFigureOut">
              <a:rPr lang="en-US" smtClean="0"/>
              <a:t>8/14/2020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37FF7-5919-41BF-8DD0-96FAEA1BD9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0743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7815E-F7B8-4E93-9F6C-89F6C3C8DBB8}" type="datetimeFigureOut">
              <a:rPr lang="en-US" smtClean="0"/>
              <a:t>8/14/2020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37FF7-5919-41BF-8DD0-96FAEA1BD9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10971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7815E-F7B8-4E93-9F6C-89F6C3C8DBB8}" type="datetimeFigureOut">
              <a:rPr lang="en-US" smtClean="0"/>
              <a:t>8/14/2020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37FF7-5919-41BF-8DD0-96FAEA1BD9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10732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7815E-F7B8-4E93-9F6C-89F6C3C8DBB8}" type="datetimeFigureOut">
              <a:rPr lang="en-US" smtClean="0"/>
              <a:t>8/14/2020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37FF7-5919-41BF-8DD0-96FAEA1BD9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61370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7815E-F7B8-4E93-9F6C-89F6C3C8DBB8}" type="datetimeFigureOut">
              <a:rPr lang="en-US" smtClean="0"/>
              <a:t>8/14/2020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37FF7-5919-41BF-8DD0-96FAEA1BD9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88783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7815E-F7B8-4E93-9F6C-89F6C3C8DBB8}" type="datetimeFigureOut">
              <a:rPr lang="en-US" smtClean="0"/>
              <a:t>8/14/2020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37FF7-5919-41BF-8DD0-96FAEA1BD9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72765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E7815E-F7B8-4E93-9F6C-89F6C3C8DBB8}" type="datetimeFigureOut">
              <a:rPr lang="en-US" smtClean="0"/>
              <a:t>8/14/2020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837FF7-5919-41BF-8DD0-96FAEA1BD9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74596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9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Box 4"/>
          <p:cNvSpPr txBox="1">
            <a:spLocks noChangeArrowheads="1"/>
          </p:cNvSpPr>
          <p:nvPr/>
        </p:nvSpPr>
        <p:spPr bwMode="auto">
          <a:xfrm>
            <a:off x="2103931" y="1691071"/>
            <a:ext cx="5230812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rgbClr val="DD7E0E"/>
              </a:buClr>
              <a:buSzPct val="80000"/>
              <a:buFont typeface="Wingdings" pitchFamily="2" charset="2"/>
              <a:buChar char="§"/>
              <a:tabLst>
                <a:tab pos="179388" algn="l"/>
              </a:tabLst>
              <a:defRPr sz="2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DD7E0E"/>
              </a:buClr>
              <a:buFont typeface="Arial" charset="0"/>
              <a:buChar char="–"/>
              <a:defRPr>
                <a:solidFill>
                  <a:srgbClr val="404040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DD7E0E"/>
              </a:buClr>
              <a:buFont typeface="Arial" charset="0"/>
              <a:buChar char="•"/>
              <a:defRPr sz="1600">
                <a:solidFill>
                  <a:srgbClr val="595959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1400">
                <a:solidFill>
                  <a:srgbClr val="595959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1200">
                <a:solidFill>
                  <a:srgbClr val="595959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200">
                <a:solidFill>
                  <a:srgbClr val="595959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200">
                <a:solidFill>
                  <a:srgbClr val="595959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200">
                <a:solidFill>
                  <a:srgbClr val="595959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200">
                <a:solidFill>
                  <a:srgbClr val="595959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3200" b="1" dirty="0">
                <a:solidFill>
                  <a:srgbClr val="0D0733"/>
                </a:solidFill>
                <a:latin typeface="Times New Roman" pitchFamily="18" charset="0"/>
                <a:cs typeface="Times New Roman" pitchFamily="18" charset="0"/>
              </a:rPr>
              <a:t>Губернаторский проект</a:t>
            </a:r>
          </a:p>
        </p:txBody>
      </p:sp>
      <p:sp>
        <p:nvSpPr>
          <p:cNvPr id="3075" name="TextBox 5"/>
          <p:cNvSpPr txBox="1">
            <a:spLocks noChangeArrowheads="1"/>
          </p:cNvSpPr>
          <p:nvPr/>
        </p:nvSpPr>
        <p:spPr bwMode="auto">
          <a:xfrm>
            <a:off x="684212" y="4015720"/>
            <a:ext cx="7775575" cy="922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rgbClr val="DD7E0E"/>
              </a:buClr>
              <a:buSzPct val="80000"/>
              <a:buFont typeface="Wingdings" pitchFamily="2" charset="2"/>
              <a:buChar char="§"/>
              <a:tabLst>
                <a:tab pos="179388" algn="l"/>
              </a:tabLst>
              <a:defRPr sz="2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DD7E0E"/>
              </a:buClr>
              <a:buFont typeface="Arial" charset="0"/>
              <a:buChar char="–"/>
              <a:defRPr>
                <a:solidFill>
                  <a:srgbClr val="404040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DD7E0E"/>
              </a:buClr>
              <a:buFont typeface="Arial" charset="0"/>
              <a:buChar char="•"/>
              <a:defRPr sz="1600">
                <a:solidFill>
                  <a:srgbClr val="595959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1400">
                <a:solidFill>
                  <a:srgbClr val="595959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1200">
                <a:solidFill>
                  <a:srgbClr val="595959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200">
                <a:solidFill>
                  <a:srgbClr val="595959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200">
                <a:solidFill>
                  <a:srgbClr val="595959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200">
                <a:solidFill>
                  <a:srgbClr val="595959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200">
                <a:solidFill>
                  <a:srgbClr val="595959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1800" dirty="0">
                <a:latin typeface="Times New Roman" pitchFamily="18" charset="0"/>
                <a:cs typeface="Times New Roman" pitchFamily="18" charset="0"/>
              </a:rPr>
              <a:t>Государственная программа Самарской области </a:t>
            </a: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1800" dirty="0">
                <a:latin typeface="Times New Roman" pitchFamily="18" charset="0"/>
                <a:cs typeface="Times New Roman" pitchFamily="18" charset="0"/>
              </a:rPr>
              <a:t>«Поддержка инициатив населения муниципальных образований </a:t>
            </a: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1800" dirty="0">
                <a:latin typeface="Times New Roman" pitchFamily="18" charset="0"/>
                <a:cs typeface="Times New Roman" pitchFamily="18" charset="0"/>
              </a:rPr>
              <a:t>Самарской области» на 2017-2025 гг.</a:t>
            </a:r>
          </a:p>
        </p:txBody>
      </p:sp>
      <p:pic>
        <p:nvPicPr>
          <p:cNvPr id="3076" name="Picture 2" descr="C:\Users\GroberEM\Документы\Гос.программа Общественные инициативы\Ребрендинг\Буклет\Logo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2643" y="2310196"/>
            <a:ext cx="2974975" cy="1463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7" name="TextBox 7"/>
          <p:cNvSpPr txBox="1">
            <a:spLocks noChangeArrowheads="1"/>
          </p:cNvSpPr>
          <p:nvPr/>
        </p:nvSpPr>
        <p:spPr bwMode="auto">
          <a:xfrm>
            <a:off x="4427538" y="5568458"/>
            <a:ext cx="381635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rgbClr val="DD7E0E"/>
              </a:buClr>
              <a:buSzPct val="80000"/>
              <a:buFont typeface="Wingdings" pitchFamily="2" charset="2"/>
              <a:buChar char="§"/>
              <a:tabLst>
                <a:tab pos="179388" algn="l"/>
              </a:tabLst>
              <a:defRPr sz="2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DD7E0E"/>
              </a:buClr>
              <a:buFont typeface="Arial" charset="0"/>
              <a:buChar char="–"/>
              <a:defRPr>
                <a:solidFill>
                  <a:srgbClr val="404040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DD7E0E"/>
              </a:buClr>
              <a:buFont typeface="Arial" charset="0"/>
              <a:buChar char="•"/>
              <a:defRPr sz="1600">
                <a:solidFill>
                  <a:srgbClr val="595959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1400">
                <a:solidFill>
                  <a:srgbClr val="595959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1200">
                <a:solidFill>
                  <a:srgbClr val="595959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200">
                <a:solidFill>
                  <a:srgbClr val="595959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200">
                <a:solidFill>
                  <a:srgbClr val="595959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200">
                <a:solidFill>
                  <a:srgbClr val="595959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200">
                <a:solidFill>
                  <a:srgbClr val="595959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2000" b="1" dirty="0" smtClean="0">
                <a:latin typeface="Times New Roman" pitchFamily="18" charset="0"/>
                <a:cs typeface="Times New Roman" pitchFamily="18" charset="0"/>
              </a:rPr>
              <a:t>Гробер Ева Михайловна</a:t>
            </a:r>
            <a:endParaRPr lang="ru-RU" alt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78" name="TextBox 8"/>
          <p:cNvSpPr txBox="1">
            <a:spLocks noChangeArrowheads="1"/>
          </p:cNvSpPr>
          <p:nvPr/>
        </p:nvSpPr>
        <p:spPr bwMode="auto">
          <a:xfrm>
            <a:off x="1916646" y="643648"/>
            <a:ext cx="560538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rgbClr val="DD7E0E"/>
              </a:buClr>
              <a:buSzPct val="80000"/>
              <a:buFont typeface="Wingdings" pitchFamily="2" charset="2"/>
              <a:buChar char="§"/>
              <a:tabLst>
                <a:tab pos="179388" algn="l"/>
              </a:tabLst>
              <a:defRPr sz="2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DD7E0E"/>
              </a:buClr>
              <a:buFont typeface="Arial" charset="0"/>
              <a:buChar char="–"/>
              <a:defRPr>
                <a:solidFill>
                  <a:srgbClr val="404040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DD7E0E"/>
              </a:buClr>
              <a:buFont typeface="Arial" charset="0"/>
              <a:buChar char="•"/>
              <a:defRPr sz="1600">
                <a:solidFill>
                  <a:srgbClr val="595959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1400">
                <a:solidFill>
                  <a:srgbClr val="595959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1200">
                <a:solidFill>
                  <a:srgbClr val="595959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200">
                <a:solidFill>
                  <a:srgbClr val="595959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200">
                <a:solidFill>
                  <a:srgbClr val="595959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200">
                <a:solidFill>
                  <a:srgbClr val="595959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200">
                <a:solidFill>
                  <a:srgbClr val="595959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None/>
            </a:pPr>
            <a:r>
              <a:rPr lang="ru-RU" altLang="ru-RU" sz="1800" dirty="0" smtClean="0">
                <a:latin typeface="Times New Roman" pitchFamily="18" charset="0"/>
                <a:cs typeface="Times New Roman" pitchFamily="18" charset="0"/>
              </a:rPr>
              <a:t>Департамент </a:t>
            </a:r>
            <a:r>
              <a:rPr lang="ru-RU" altLang="ru-RU" sz="1800" dirty="0" smtClean="0">
                <a:latin typeface="Times New Roman" pitchFamily="18" charset="0"/>
                <a:cs typeface="Times New Roman" pitchFamily="18" charset="0"/>
              </a:rPr>
              <a:t>внутренней </a:t>
            </a:r>
            <a:r>
              <a:rPr lang="ru-RU" altLang="ru-RU" sz="1800" dirty="0" smtClean="0">
                <a:latin typeface="Times New Roman" pitchFamily="18" charset="0"/>
                <a:cs typeface="Times New Roman" pitchFamily="18" charset="0"/>
              </a:rPr>
              <a:t>политики Самарской области</a:t>
            </a:r>
            <a:endParaRPr lang="ru-RU" altLang="ru-RU" sz="1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079" name="Picture 23" descr="kozelblu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4213" y="376238"/>
            <a:ext cx="976312" cy="889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80" name="Прямоугольник 10"/>
          <p:cNvSpPr>
            <a:spLocks noChangeArrowheads="1"/>
          </p:cNvSpPr>
          <p:nvPr/>
        </p:nvSpPr>
        <p:spPr bwMode="auto">
          <a:xfrm>
            <a:off x="900113" y="5968508"/>
            <a:ext cx="7343775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rgbClr val="DD7E0E"/>
              </a:buClr>
              <a:buSzPct val="80000"/>
              <a:buFont typeface="Wingdings" pitchFamily="2" charset="2"/>
              <a:buChar char="§"/>
              <a:tabLst>
                <a:tab pos="179388" algn="l"/>
              </a:tabLst>
              <a:defRPr sz="2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DD7E0E"/>
              </a:buClr>
              <a:buFont typeface="Arial" charset="0"/>
              <a:buChar char="–"/>
              <a:defRPr>
                <a:solidFill>
                  <a:srgbClr val="404040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DD7E0E"/>
              </a:buClr>
              <a:buFont typeface="Arial" charset="0"/>
              <a:buChar char="•"/>
              <a:defRPr sz="1600">
                <a:solidFill>
                  <a:srgbClr val="595959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1400">
                <a:solidFill>
                  <a:srgbClr val="595959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1200">
                <a:solidFill>
                  <a:srgbClr val="595959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200">
                <a:solidFill>
                  <a:srgbClr val="595959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200">
                <a:solidFill>
                  <a:srgbClr val="595959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200">
                <a:solidFill>
                  <a:srgbClr val="595959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200">
                <a:solidFill>
                  <a:srgbClr val="595959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1800" b="1" dirty="0">
                <a:latin typeface="Times New Roman" pitchFamily="18" charset="0"/>
                <a:cs typeface="Times New Roman" pitchFamily="18" charset="0"/>
              </a:rPr>
              <a:t>консультант управления по </a:t>
            </a:r>
            <a:r>
              <a:rPr lang="ru-RU" altLang="ru-RU" sz="1800" b="1" dirty="0" smtClean="0">
                <a:latin typeface="Times New Roman" pitchFamily="18" charset="0"/>
                <a:cs typeface="Times New Roman" pitchFamily="18" charset="0"/>
              </a:rPr>
              <a:t>взаимодействию </a:t>
            </a:r>
          </a:p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1800" b="1" dirty="0" smtClean="0">
                <a:latin typeface="Times New Roman" pitchFamily="18" charset="0"/>
                <a:cs typeface="Times New Roman" pitchFamily="18" charset="0"/>
              </a:rPr>
              <a:t>с муниципальными образованиями</a:t>
            </a:r>
            <a:endParaRPr lang="ru-RU" altLang="ru-RU" sz="18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1391348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19191" y="1824843"/>
            <a:ext cx="7921375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60363" algn="just"/>
            <a:r>
              <a:rPr lang="ru-RU" sz="2800" dirty="0" smtClean="0"/>
              <a:t>Шкала оценки </a:t>
            </a:r>
            <a:r>
              <a:rPr lang="ru-RU" sz="2800" dirty="0" smtClean="0"/>
              <a:t>общественных </a:t>
            </a:r>
            <a:r>
              <a:rPr lang="ru-RU" sz="2800" dirty="0" smtClean="0"/>
              <a:t>проектов приведена </a:t>
            </a:r>
            <a:r>
              <a:rPr lang="ru-RU" sz="2800" dirty="0"/>
              <a:t>к 100-балльной системе. </a:t>
            </a:r>
            <a:endParaRPr lang="ru-RU" sz="2000" i="1" dirty="0"/>
          </a:p>
        </p:txBody>
      </p:sp>
      <p:sp>
        <p:nvSpPr>
          <p:cNvPr id="3" name="Пятно 2 2"/>
          <p:cNvSpPr/>
          <p:nvPr/>
        </p:nvSpPr>
        <p:spPr>
          <a:xfrm rot="21098781">
            <a:off x="638599" y="3364622"/>
            <a:ext cx="8214076" cy="2075259"/>
          </a:xfrm>
          <a:prstGeom prst="irregularSeal2">
            <a:avLst/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non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extrusionH="57150" contourW="12700">
              <a:bevelT w="25400" h="25400" prst="angle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ru-RU" sz="5400" b="1" cap="none" spc="0" dirty="0" smtClean="0">
                <a:ln w="11430"/>
                <a:gradFill flip="none" rotWithShape="1"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100 баллов</a:t>
            </a:r>
            <a:endParaRPr lang="ru-RU" sz="5400" b="1" cap="none" spc="0" dirty="0">
              <a:ln w="11430"/>
              <a:gradFill flip="none" rotWithShape="1"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path path="circle">
                  <a:fillToRect l="50000" t="50000" r="50000" b="50000"/>
                </a:path>
                <a:tileRect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pic>
        <p:nvPicPr>
          <p:cNvPr id="5" name="Picture 2" descr="C:\Users\GroberEM\Документы\Гос.программа Общественные инициативы\Ребрендинг\Буклет\Logo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34300" y="168275"/>
            <a:ext cx="1225550" cy="603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164387" y="318767"/>
            <a:ext cx="868166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 smtClean="0"/>
              <a:t>Проект </a:t>
            </a:r>
            <a:r>
              <a:rPr lang="ru-RU" sz="3600" b="1" dirty="0" smtClean="0"/>
              <a:t>изменений </a:t>
            </a:r>
            <a:endParaRPr lang="ru-RU" sz="3600" b="1" dirty="0" smtClean="0"/>
          </a:p>
          <a:p>
            <a:pPr algn="ctr"/>
            <a:r>
              <a:rPr lang="ru-RU" sz="3600" b="1" dirty="0" smtClean="0"/>
              <a:t>в Государственную программу</a:t>
            </a:r>
            <a:endParaRPr lang="ru-RU" sz="3600" b="1" dirty="0"/>
          </a:p>
        </p:txBody>
      </p:sp>
    </p:spTree>
    <p:extLst>
      <p:ext uri="{BB962C8B-B14F-4D97-AF65-F5344CB8AC3E}">
        <p14:creationId xmlns:p14="http://schemas.microsoft.com/office/powerpoint/2010/main" val="5883383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12110" y="438880"/>
            <a:ext cx="6418535" cy="999502"/>
          </a:xfrm>
        </p:spPr>
        <p:txBody>
          <a:bodyPr>
            <a:noAutofit/>
          </a:bodyPr>
          <a:lstStyle/>
          <a:p>
            <a:pPr algn="ctr" eaLnBrk="1" hangingPunct="1">
              <a:defRPr/>
            </a:pPr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Формы поддержки </a:t>
            </a:r>
            <a:b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местных </a:t>
            </a:r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инициатив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3790324721"/>
              </p:ext>
            </p:extLst>
          </p:nvPr>
        </p:nvGraphicFramePr>
        <p:xfrm>
          <a:off x="315311" y="1182414"/>
          <a:ext cx="8355724" cy="536027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4100" name="Picture 2" descr="C:\Users\GroberEM\Документы\Гос.программа Общественные инициативы\Ребрендинг\Буклет\Logo.png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30645" y="355308"/>
            <a:ext cx="1225550" cy="603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919777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2877" y="1431533"/>
            <a:ext cx="4378594" cy="44966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1471" y="1431533"/>
            <a:ext cx="4479545" cy="44966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72" name="TextBox 2"/>
          <p:cNvSpPr txBox="1">
            <a:spLocks noChangeArrowheads="1"/>
          </p:cNvSpPr>
          <p:nvPr/>
        </p:nvSpPr>
        <p:spPr bwMode="auto">
          <a:xfrm>
            <a:off x="3378200" y="466725"/>
            <a:ext cx="2700338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altLang="ru-RU" sz="3200" b="1" dirty="0">
                <a:latin typeface="Times New Roman" pitchFamily="18" charset="0"/>
                <a:cs typeface="Times New Roman" pitchFamily="18" charset="0"/>
              </a:rPr>
              <a:t>Направления</a:t>
            </a:r>
          </a:p>
        </p:txBody>
      </p:sp>
      <p:pic>
        <p:nvPicPr>
          <p:cNvPr id="7173" name="Picture 2" descr="C:\Users\GroberEM\Документы\Гос.программа Общественные инициативы\Ребрендинг\Буклет\Logo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34300" y="168275"/>
            <a:ext cx="1225550" cy="603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4878716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3" name="Picture 2" descr="C:\Users\GroberEM\Документы\Гос.программа Общественные инициативы\Ребрендинг\Буклет\Logo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34300" y="168275"/>
            <a:ext cx="1225550" cy="603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Заголовок 1"/>
          <p:cNvSpPr txBox="1">
            <a:spLocks/>
          </p:cNvSpPr>
          <p:nvPr/>
        </p:nvSpPr>
        <p:spPr>
          <a:xfrm>
            <a:off x="457200" y="160338"/>
            <a:ext cx="8458200" cy="887412"/>
          </a:xfrm>
          <a:prstGeom prst="rect">
            <a:avLst/>
          </a:prstGeom>
        </p:spPr>
        <p:txBody>
          <a:bodyPr>
            <a:normAutofit fontScale="90000" lnSpcReduction="20000"/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800" b="1" kern="1200">
                <a:solidFill>
                  <a:srgbClr val="DD7E0E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DD7E0E"/>
                </a:solidFill>
                <a:latin typeface="Arial" charset="0"/>
                <a:cs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DD7E0E"/>
                </a:solidFill>
                <a:latin typeface="Arial" charset="0"/>
                <a:cs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DD7E0E"/>
                </a:solidFill>
                <a:latin typeface="Arial" charset="0"/>
                <a:cs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DD7E0E"/>
                </a:solidFill>
                <a:latin typeface="Arial" charset="0"/>
                <a:cs typeface="Arial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DD7E0E"/>
                </a:solidFill>
                <a:latin typeface="Arial" charset="0"/>
                <a:cs typeface="Arial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DD7E0E"/>
                </a:solidFill>
                <a:latin typeface="Arial" charset="0"/>
                <a:cs typeface="Arial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DD7E0E"/>
                </a:solidFill>
                <a:latin typeface="Arial" charset="0"/>
                <a:cs typeface="Arial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DD7E0E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defRPr/>
            </a:pPr>
            <a:r>
              <a:rPr lang="ru-RU" sz="3600" dirty="0" smtClean="0">
                <a:solidFill>
                  <a:sysClr val="windowText" lastClr="000000">
                    <a:hueOff val="0"/>
                    <a:satOff val="0"/>
                    <a:lumOff val="0"/>
                    <a:alphaOff val="0"/>
                  </a:sys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Софинансирование </a:t>
            </a:r>
          </a:p>
          <a:p>
            <a:pPr algn="ctr" eaLnBrk="1" hangingPunct="1">
              <a:defRPr/>
            </a:pPr>
            <a:r>
              <a:rPr lang="ru-RU" sz="3600" dirty="0" smtClean="0">
                <a:solidFill>
                  <a:sysClr val="windowText" lastClr="000000">
                    <a:hueOff val="0"/>
                    <a:satOff val="0"/>
                    <a:lumOff val="0"/>
                    <a:alphaOff val="0"/>
                  </a:sys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общественных проектов</a:t>
            </a:r>
            <a:endParaRPr lang="ru-RU" dirty="0"/>
          </a:p>
        </p:txBody>
      </p:sp>
      <p:sp>
        <p:nvSpPr>
          <p:cNvPr id="5127" name="TextBox 8"/>
          <p:cNvSpPr txBox="1">
            <a:spLocks noChangeArrowheads="1"/>
          </p:cNvSpPr>
          <p:nvPr/>
        </p:nvSpPr>
        <p:spPr bwMode="auto">
          <a:xfrm>
            <a:off x="2427428" y="1047750"/>
            <a:ext cx="448026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altLang="ru-RU" sz="2400" b="1" dirty="0">
                <a:latin typeface="Times New Roman" pitchFamily="18" charset="0"/>
                <a:cs typeface="Times New Roman" pitchFamily="18" charset="0"/>
              </a:rPr>
              <a:t>Источники </a:t>
            </a:r>
            <a:r>
              <a:rPr lang="ru-RU" altLang="ru-RU" sz="2400" b="1" dirty="0" smtClean="0">
                <a:latin typeface="Times New Roman" pitchFamily="18" charset="0"/>
                <a:cs typeface="Times New Roman" pitchFamily="18" charset="0"/>
              </a:rPr>
              <a:t>софинансирования</a:t>
            </a:r>
            <a:endParaRPr lang="ru-RU" alt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7" name="Группа 6"/>
          <p:cNvGrpSpPr/>
          <p:nvPr/>
        </p:nvGrpSpPr>
        <p:grpSpPr>
          <a:xfrm>
            <a:off x="319809" y="1570268"/>
            <a:ext cx="8308376" cy="4412683"/>
            <a:chOff x="205018" y="1248438"/>
            <a:chExt cx="8393706" cy="4526177"/>
          </a:xfrm>
        </p:grpSpPr>
        <p:grpSp>
          <p:nvGrpSpPr>
            <p:cNvPr id="8" name="Group 4416"/>
            <p:cNvGrpSpPr>
              <a:grpSpLocks/>
            </p:cNvGrpSpPr>
            <p:nvPr/>
          </p:nvGrpSpPr>
          <p:grpSpPr bwMode="auto">
            <a:xfrm>
              <a:off x="205018" y="1736015"/>
              <a:ext cx="7309159" cy="4038600"/>
              <a:chOff x="116" y="890"/>
              <a:chExt cx="4756" cy="2628"/>
            </a:xfrm>
          </p:grpSpPr>
          <p:sp>
            <p:nvSpPr>
              <p:cNvPr id="13" name="Line 4413"/>
              <p:cNvSpPr>
                <a:spLocks noChangeShapeType="1"/>
              </p:cNvSpPr>
              <p:nvPr/>
            </p:nvSpPr>
            <p:spPr bwMode="auto">
              <a:xfrm flipV="1">
                <a:off x="4500" y="2058"/>
                <a:ext cx="181" cy="182"/>
              </a:xfrm>
              <a:prstGeom prst="line">
                <a:avLst/>
              </a:prstGeom>
              <a:noFill/>
              <a:ln w="19050" cap="rnd">
                <a:solidFill>
                  <a:schemeClr val="tx1"/>
                </a:solidFill>
                <a:prstDash val="sysDot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2075" tIns="46038" rIns="92075" bIns="46038" anchor="ctr"/>
              <a:lstStyle/>
              <a:p>
                <a:endParaRPr lang="ru-RU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4" name="Line 4338"/>
              <p:cNvSpPr>
                <a:spLocks noChangeShapeType="1"/>
              </p:cNvSpPr>
              <p:nvPr/>
            </p:nvSpPr>
            <p:spPr bwMode="auto">
              <a:xfrm flipH="1">
                <a:off x="741" y="2175"/>
                <a:ext cx="368" cy="662"/>
              </a:xfrm>
              <a:prstGeom prst="line">
                <a:avLst/>
              </a:prstGeom>
              <a:noFill/>
              <a:ln w="15875" cap="rnd">
                <a:solidFill>
                  <a:schemeClr val="tx1"/>
                </a:solidFill>
                <a:prstDash val="sysDot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2075" tIns="46038" rIns="92075" bIns="46038" anchor="ctr"/>
              <a:lstStyle/>
              <a:p>
                <a:endParaRPr lang="ru-RU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5" name="Line 4337"/>
              <p:cNvSpPr>
                <a:spLocks noChangeShapeType="1"/>
              </p:cNvSpPr>
              <p:nvPr/>
            </p:nvSpPr>
            <p:spPr bwMode="auto">
              <a:xfrm>
                <a:off x="2489" y="2247"/>
                <a:ext cx="370" cy="668"/>
              </a:xfrm>
              <a:prstGeom prst="line">
                <a:avLst/>
              </a:prstGeom>
              <a:noFill/>
              <a:ln w="15875" cap="rnd">
                <a:solidFill>
                  <a:schemeClr val="tx1"/>
                </a:solidFill>
                <a:prstDash val="sysDot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2075" tIns="46038" rIns="92075" bIns="46038" anchor="ctr"/>
              <a:lstStyle/>
              <a:p>
                <a:endParaRPr lang="ru-RU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6" name="Freeform 4314"/>
              <p:cNvSpPr>
                <a:spLocks/>
              </p:cNvSpPr>
              <p:nvPr/>
            </p:nvSpPr>
            <p:spPr bwMode="auto">
              <a:xfrm>
                <a:off x="1741" y="890"/>
                <a:ext cx="1" cy="1"/>
              </a:xfrm>
              <a:custGeom>
                <a:avLst/>
                <a:gdLst>
                  <a:gd name="T0" fmla="*/ 0 w 1"/>
                  <a:gd name="T1" fmla="*/ 0 h 1"/>
                  <a:gd name="T2" fmla="*/ 0 w 1"/>
                  <a:gd name="T3" fmla="*/ 0 h 1"/>
                  <a:gd name="T4" fmla="*/ 0 w 1"/>
                  <a:gd name="T5" fmla="*/ 0 h 1"/>
                  <a:gd name="T6" fmla="*/ 0 w 1"/>
                  <a:gd name="T7" fmla="*/ 0 h 1"/>
                  <a:gd name="T8" fmla="*/ 0 w 1"/>
                  <a:gd name="T9" fmla="*/ 0 h 1"/>
                  <a:gd name="T10" fmla="*/ 0 w 1"/>
                  <a:gd name="T11" fmla="*/ 0 h 1"/>
                  <a:gd name="T12" fmla="*/ 0 w 1"/>
                  <a:gd name="T13" fmla="*/ 0 h 1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1" h="1">
                    <a:moveTo>
                      <a:pt x="0" y="0"/>
                    </a:move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ru-RU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7" name="Rectangle 4315"/>
              <p:cNvSpPr>
                <a:spLocks noChangeArrowheads="1"/>
              </p:cNvSpPr>
              <p:nvPr/>
            </p:nvSpPr>
            <p:spPr bwMode="auto">
              <a:xfrm>
                <a:off x="1442" y="1099"/>
                <a:ext cx="1" cy="1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endParaRPr lang="en-US" altLang="ru-RU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8" name="Rectangle 4316"/>
              <p:cNvSpPr>
                <a:spLocks noChangeArrowheads="1"/>
              </p:cNvSpPr>
              <p:nvPr/>
            </p:nvSpPr>
            <p:spPr bwMode="auto">
              <a:xfrm>
                <a:off x="1442" y="1099"/>
                <a:ext cx="1" cy="1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endParaRPr lang="en-US" altLang="ru-RU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9" name="Freeform 4317"/>
              <p:cNvSpPr>
                <a:spLocks/>
              </p:cNvSpPr>
              <p:nvPr/>
            </p:nvSpPr>
            <p:spPr bwMode="auto">
              <a:xfrm>
                <a:off x="1442" y="1099"/>
                <a:ext cx="1" cy="1"/>
              </a:xfrm>
              <a:custGeom>
                <a:avLst/>
                <a:gdLst>
                  <a:gd name="T0" fmla="*/ 0 w 1"/>
                  <a:gd name="T1" fmla="*/ 0 h 1"/>
                  <a:gd name="T2" fmla="*/ 0 w 1"/>
                  <a:gd name="T3" fmla="*/ 0 h 1"/>
                  <a:gd name="T4" fmla="*/ 0 w 1"/>
                  <a:gd name="T5" fmla="*/ 0 h 1"/>
                  <a:gd name="T6" fmla="*/ 0 w 1"/>
                  <a:gd name="T7" fmla="*/ 0 h 1"/>
                  <a:gd name="T8" fmla="*/ 0 w 1"/>
                  <a:gd name="T9" fmla="*/ 0 h 1"/>
                  <a:gd name="T10" fmla="*/ 0 w 1"/>
                  <a:gd name="T11" fmla="*/ 0 h 1"/>
                  <a:gd name="T12" fmla="*/ 0 w 1"/>
                  <a:gd name="T13" fmla="*/ 0 h 1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1" h="1">
                    <a:moveTo>
                      <a:pt x="0" y="0"/>
                    </a:move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ru-RU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0" name="Freeform 4320"/>
              <p:cNvSpPr>
                <a:spLocks/>
              </p:cNvSpPr>
              <p:nvPr/>
            </p:nvSpPr>
            <p:spPr bwMode="auto">
              <a:xfrm>
                <a:off x="116" y="2967"/>
                <a:ext cx="2649" cy="551"/>
              </a:xfrm>
              <a:custGeom>
                <a:avLst/>
                <a:gdLst>
                  <a:gd name="T0" fmla="*/ 302 w 3085"/>
                  <a:gd name="T1" fmla="*/ 0 h 642"/>
                  <a:gd name="T2" fmla="*/ 0 w 3085"/>
                  <a:gd name="T3" fmla="*/ 551 h 642"/>
                  <a:gd name="T4" fmla="*/ 1326 w 3085"/>
                  <a:gd name="T5" fmla="*/ 551 h 642"/>
                  <a:gd name="T6" fmla="*/ 1326 w 3085"/>
                  <a:gd name="T7" fmla="*/ 551 h 642"/>
                  <a:gd name="T8" fmla="*/ 2649 w 3085"/>
                  <a:gd name="T9" fmla="*/ 551 h 642"/>
                  <a:gd name="T10" fmla="*/ 2348 w 3085"/>
                  <a:gd name="T11" fmla="*/ 0 h 642"/>
                  <a:gd name="T12" fmla="*/ 302 w 3085"/>
                  <a:gd name="T13" fmla="*/ 0 h 642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3085" h="642">
                    <a:moveTo>
                      <a:pt x="352" y="0"/>
                    </a:moveTo>
                    <a:lnTo>
                      <a:pt x="0" y="642"/>
                    </a:lnTo>
                    <a:lnTo>
                      <a:pt x="1544" y="642"/>
                    </a:lnTo>
                    <a:lnTo>
                      <a:pt x="3085" y="642"/>
                    </a:lnTo>
                    <a:lnTo>
                      <a:pt x="2734" y="0"/>
                    </a:lnTo>
                    <a:lnTo>
                      <a:pt x="352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FFCC00"/>
                  </a:gs>
                  <a:gs pos="100000">
                    <a:srgbClr val="FF9900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1" name="Freeform 4324"/>
              <p:cNvSpPr>
                <a:spLocks/>
              </p:cNvSpPr>
              <p:nvPr/>
            </p:nvSpPr>
            <p:spPr bwMode="auto">
              <a:xfrm>
                <a:off x="423" y="2793"/>
                <a:ext cx="2383" cy="174"/>
              </a:xfrm>
              <a:custGeom>
                <a:avLst/>
                <a:gdLst>
                  <a:gd name="T0" fmla="*/ 338 w 2776"/>
                  <a:gd name="T1" fmla="*/ 0 h 202"/>
                  <a:gd name="T2" fmla="*/ 0 w 2776"/>
                  <a:gd name="T3" fmla="*/ 174 h 202"/>
                  <a:gd name="T4" fmla="*/ 2045 w 2776"/>
                  <a:gd name="T5" fmla="*/ 174 h 202"/>
                  <a:gd name="T6" fmla="*/ 2383 w 2776"/>
                  <a:gd name="T7" fmla="*/ 0 h 202"/>
                  <a:gd name="T8" fmla="*/ 338 w 2776"/>
                  <a:gd name="T9" fmla="*/ 0 h 20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2776" h="202">
                    <a:moveTo>
                      <a:pt x="394" y="0"/>
                    </a:moveTo>
                    <a:lnTo>
                      <a:pt x="0" y="202"/>
                    </a:lnTo>
                    <a:lnTo>
                      <a:pt x="2382" y="202"/>
                    </a:lnTo>
                    <a:lnTo>
                      <a:pt x="2776" y="0"/>
                    </a:lnTo>
                    <a:lnTo>
                      <a:pt x="394" y="0"/>
                    </a:lnTo>
                    <a:close/>
                  </a:path>
                </a:pathLst>
              </a:custGeom>
              <a:solidFill>
                <a:srgbClr val="DC83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2" name="Freeform 4325"/>
              <p:cNvSpPr>
                <a:spLocks/>
              </p:cNvSpPr>
              <p:nvPr/>
            </p:nvSpPr>
            <p:spPr bwMode="auto">
              <a:xfrm>
                <a:off x="2463" y="2793"/>
                <a:ext cx="641" cy="725"/>
              </a:xfrm>
              <a:custGeom>
                <a:avLst/>
                <a:gdLst>
                  <a:gd name="T0" fmla="*/ 339 w 746"/>
                  <a:gd name="T1" fmla="*/ 0 h 844"/>
                  <a:gd name="T2" fmla="*/ 339 w 746"/>
                  <a:gd name="T3" fmla="*/ 0 h 844"/>
                  <a:gd name="T4" fmla="*/ 0 w 746"/>
                  <a:gd name="T5" fmla="*/ 174 h 844"/>
                  <a:gd name="T6" fmla="*/ 0 w 746"/>
                  <a:gd name="T7" fmla="*/ 174 h 844"/>
                  <a:gd name="T8" fmla="*/ 302 w 746"/>
                  <a:gd name="T9" fmla="*/ 725 h 844"/>
                  <a:gd name="T10" fmla="*/ 641 w 746"/>
                  <a:gd name="T11" fmla="*/ 551 h 844"/>
                  <a:gd name="T12" fmla="*/ 339 w 746"/>
                  <a:gd name="T13" fmla="*/ 0 h 844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746" h="844">
                    <a:moveTo>
                      <a:pt x="394" y="0"/>
                    </a:moveTo>
                    <a:lnTo>
                      <a:pt x="394" y="0"/>
                    </a:lnTo>
                    <a:lnTo>
                      <a:pt x="0" y="202"/>
                    </a:lnTo>
                    <a:lnTo>
                      <a:pt x="351" y="844"/>
                    </a:lnTo>
                    <a:lnTo>
                      <a:pt x="746" y="641"/>
                    </a:lnTo>
                    <a:lnTo>
                      <a:pt x="394" y="0"/>
                    </a:lnTo>
                    <a:close/>
                  </a:path>
                </a:pathLst>
              </a:custGeom>
              <a:solidFill>
                <a:srgbClr val="FF99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3" name="Line 4335"/>
              <p:cNvSpPr>
                <a:spLocks noChangeShapeType="1"/>
              </p:cNvSpPr>
              <p:nvPr/>
            </p:nvSpPr>
            <p:spPr bwMode="auto">
              <a:xfrm flipH="1">
                <a:off x="426" y="2387"/>
                <a:ext cx="325" cy="589"/>
              </a:xfrm>
              <a:prstGeom prst="line">
                <a:avLst/>
              </a:prstGeom>
              <a:noFill/>
              <a:ln w="15875" cap="rnd">
                <a:solidFill>
                  <a:schemeClr val="tx1"/>
                </a:solidFill>
                <a:prstDash val="sysDot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2075" tIns="46038" rIns="92075" bIns="46038" anchor="ctr"/>
              <a:lstStyle/>
              <a:p>
                <a:endParaRPr lang="ru-RU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4" name="Line 4336"/>
              <p:cNvSpPr>
                <a:spLocks noChangeShapeType="1"/>
              </p:cNvSpPr>
              <p:nvPr/>
            </p:nvSpPr>
            <p:spPr bwMode="auto">
              <a:xfrm>
                <a:off x="2157" y="2387"/>
                <a:ext cx="318" cy="589"/>
              </a:xfrm>
              <a:prstGeom prst="line">
                <a:avLst/>
              </a:prstGeom>
              <a:noFill/>
              <a:ln w="15875" cap="rnd">
                <a:solidFill>
                  <a:schemeClr val="tx1"/>
                </a:solidFill>
                <a:prstDash val="sysDot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2075" tIns="46038" rIns="92075" bIns="46038" anchor="ctr"/>
              <a:lstStyle/>
              <a:p>
                <a:endParaRPr lang="ru-RU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5" name="Freeform 4319"/>
              <p:cNvSpPr>
                <a:spLocks/>
              </p:cNvSpPr>
              <p:nvPr/>
            </p:nvSpPr>
            <p:spPr bwMode="auto">
              <a:xfrm>
                <a:off x="619" y="2124"/>
                <a:ext cx="1637" cy="471"/>
              </a:xfrm>
              <a:custGeom>
                <a:avLst/>
                <a:gdLst>
                  <a:gd name="T0" fmla="*/ 1379 w 1907"/>
                  <a:gd name="T1" fmla="*/ 0 h 549"/>
                  <a:gd name="T2" fmla="*/ 258 w 1907"/>
                  <a:gd name="T3" fmla="*/ 0 h 549"/>
                  <a:gd name="T4" fmla="*/ 0 w 1907"/>
                  <a:gd name="T5" fmla="*/ 471 h 549"/>
                  <a:gd name="T6" fmla="*/ 1637 w 1907"/>
                  <a:gd name="T7" fmla="*/ 471 h 549"/>
                  <a:gd name="T8" fmla="*/ 1379 w 1907"/>
                  <a:gd name="T9" fmla="*/ 0 h 549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1907" h="549">
                    <a:moveTo>
                      <a:pt x="1607" y="0"/>
                    </a:moveTo>
                    <a:lnTo>
                      <a:pt x="300" y="0"/>
                    </a:lnTo>
                    <a:lnTo>
                      <a:pt x="0" y="549"/>
                    </a:lnTo>
                    <a:lnTo>
                      <a:pt x="1907" y="549"/>
                    </a:lnTo>
                    <a:lnTo>
                      <a:pt x="1607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C1FF13"/>
                  </a:gs>
                  <a:gs pos="100000">
                    <a:srgbClr val="00B200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6" name="Freeform 4322"/>
              <p:cNvSpPr>
                <a:spLocks/>
              </p:cNvSpPr>
              <p:nvPr/>
            </p:nvSpPr>
            <p:spPr bwMode="auto">
              <a:xfrm>
                <a:off x="879" y="1950"/>
                <a:ext cx="1460" cy="174"/>
              </a:xfrm>
              <a:custGeom>
                <a:avLst/>
                <a:gdLst>
                  <a:gd name="T0" fmla="*/ 339 w 1700"/>
                  <a:gd name="T1" fmla="*/ 0 h 202"/>
                  <a:gd name="T2" fmla="*/ 0 w 1700"/>
                  <a:gd name="T3" fmla="*/ 174 h 202"/>
                  <a:gd name="T4" fmla="*/ 1122 w 1700"/>
                  <a:gd name="T5" fmla="*/ 174 h 202"/>
                  <a:gd name="T6" fmla="*/ 1460 w 1700"/>
                  <a:gd name="T7" fmla="*/ 0 h 202"/>
                  <a:gd name="T8" fmla="*/ 339 w 1700"/>
                  <a:gd name="T9" fmla="*/ 0 h 20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1700" h="202">
                    <a:moveTo>
                      <a:pt x="395" y="0"/>
                    </a:moveTo>
                    <a:lnTo>
                      <a:pt x="0" y="202"/>
                    </a:lnTo>
                    <a:lnTo>
                      <a:pt x="1306" y="202"/>
                    </a:lnTo>
                    <a:lnTo>
                      <a:pt x="1700" y="0"/>
                    </a:lnTo>
                    <a:lnTo>
                      <a:pt x="395" y="0"/>
                    </a:lnTo>
                    <a:close/>
                  </a:path>
                </a:pathLst>
              </a:custGeom>
              <a:solidFill>
                <a:srgbClr val="7DAA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339966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7" name="Freeform 4323"/>
              <p:cNvSpPr>
                <a:spLocks/>
              </p:cNvSpPr>
              <p:nvPr/>
            </p:nvSpPr>
            <p:spPr bwMode="auto">
              <a:xfrm>
                <a:off x="2001" y="1950"/>
                <a:ext cx="597" cy="645"/>
              </a:xfrm>
              <a:custGeom>
                <a:avLst/>
                <a:gdLst>
                  <a:gd name="T0" fmla="*/ 340 w 696"/>
                  <a:gd name="T1" fmla="*/ 0 h 751"/>
                  <a:gd name="T2" fmla="*/ 338 w 696"/>
                  <a:gd name="T3" fmla="*/ 0 h 751"/>
                  <a:gd name="T4" fmla="*/ 0 w 696"/>
                  <a:gd name="T5" fmla="*/ 173 h 751"/>
                  <a:gd name="T6" fmla="*/ 1 w 696"/>
                  <a:gd name="T7" fmla="*/ 173 h 751"/>
                  <a:gd name="T8" fmla="*/ 258 w 696"/>
                  <a:gd name="T9" fmla="*/ 645 h 751"/>
                  <a:gd name="T10" fmla="*/ 597 w 696"/>
                  <a:gd name="T11" fmla="*/ 472 h 751"/>
                  <a:gd name="T12" fmla="*/ 340 w 696"/>
                  <a:gd name="T13" fmla="*/ 0 h 751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696" h="751">
                    <a:moveTo>
                      <a:pt x="396" y="0"/>
                    </a:moveTo>
                    <a:lnTo>
                      <a:pt x="394" y="0"/>
                    </a:lnTo>
                    <a:lnTo>
                      <a:pt x="0" y="202"/>
                    </a:lnTo>
                    <a:lnTo>
                      <a:pt x="1" y="202"/>
                    </a:lnTo>
                    <a:lnTo>
                      <a:pt x="301" y="751"/>
                    </a:lnTo>
                    <a:lnTo>
                      <a:pt x="696" y="549"/>
                    </a:lnTo>
                    <a:lnTo>
                      <a:pt x="396" y="0"/>
                    </a:lnTo>
                    <a:close/>
                  </a:path>
                </a:pathLst>
              </a:cu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grpSp>
            <p:nvGrpSpPr>
              <p:cNvPr id="28" name="Group 4333"/>
              <p:cNvGrpSpPr>
                <a:grpSpLocks/>
              </p:cNvGrpSpPr>
              <p:nvPr/>
            </p:nvGrpSpPr>
            <p:grpSpPr bwMode="auto">
              <a:xfrm>
                <a:off x="887" y="1545"/>
                <a:ext cx="1434" cy="574"/>
                <a:chOff x="1020" y="1545"/>
                <a:chExt cx="1434" cy="574"/>
              </a:xfrm>
            </p:grpSpPr>
            <p:sp>
              <p:nvSpPr>
                <p:cNvPr id="53" name="Line 4327"/>
                <p:cNvSpPr>
                  <a:spLocks noChangeShapeType="1"/>
                </p:cNvSpPr>
                <p:nvPr/>
              </p:nvSpPr>
              <p:spPr bwMode="auto">
                <a:xfrm flipH="1">
                  <a:off x="1020" y="1706"/>
                  <a:ext cx="227" cy="409"/>
                </a:xfrm>
                <a:prstGeom prst="line">
                  <a:avLst/>
                </a:prstGeom>
                <a:noFill/>
                <a:ln w="15875" cap="rnd">
                  <a:solidFill>
                    <a:schemeClr val="tx1"/>
                  </a:solidFill>
                  <a:prstDash val="sysDot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lIns="92075" tIns="46038" rIns="92075" bIns="46038" anchor="ctr"/>
                <a:lstStyle/>
                <a:p>
                  <a:endParaRPr lang="ru-RU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54" name="Line 4328"/>
                <p:cNvSpPr>
                  <a:spLocks noChangeShapeType="1"/>
                </p:cNvSpPr>
                <p:nvPr/>
              </p:nvSpPr>
              <p:spPr bwMode="auto">
                <a:xfrm>
                  <a:off x="1927" y="1706"/>
                  <a:ext cx="209" cy="413"/>
                </a:xfrm>
                <a:prstGeom prst="line">
                  <a:avLst/>
                </a:prstGeom>
                <a:noFill/>
                <a:ln w="15875" cap="rnd">
                  <a:solidFill>
                    <a:schemeClr val="tx1"/>
                  </a:solidFill>
                  <a:prstDash val="sysDot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lIns="92075" tIns="46038" rIns="92075" bIns="46038" anchor="ctr"/>
                <a:lstStyle/>
                <a:p>
                  <a:endParaRPr lang="ru-RU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55" name="Line 4330"/>
                <p:cNvSpPr>
                  <a:spLocks noChangeShapeType="1"/>
                </p:cNvSpPr>
                <p:nvPr/>
              </p:nvSpPr>
              <p:spPr bwMode="auto">
                <a:xfrm>
                  <a:off x="2245" y="1545"/>
                  <a:ext cx="209" cy="413"/>
                </a:xfrm>
                <a:prstGeom prst="line">
                  <a:avLst/>
                </a:prstGeom>
                <a:noFill/>
                <a:ln w="15875" cap="rnd">
                  <a:solidFill>
                    <a:schemeClr val="tx1"/>
                  </a:solidFill>
                  <a:prstDash val="sysDot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lIns="92075" tIns="46038" rIns="92075" bIns="46038" anchor="ctr"/>
                <a:lstStyle/>
                <a:p>
                  <a:endParaRPr lang="ru-RU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56" name="Line 4332"/>
                <p:cNvSpPr>
                  <a:spLocks noChangeShapeType="1"/>
                </p:cNvSpPr>
                <p:nvPr/>
              </p:nvSpPr>
              <p:spPr bwMode="auto">
                <a:xfrm flipH="1">
                  <a:off x="1344" y="1558"/>
                  <a:ext cx="227" cy="409"/>
                </a:xfrm>
                <a:prstGeom prst="line">
                  <a:avLst/>
                </a:prstGeom>
                <a:noFill/>
                <a:ln w="15875" cap="rnd">
                  <a:solidFill>
                    <a:schemeClr val="tx1"/>
                  </a:solidFill>
                  <a:prstDash val="sysDot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lIns="92075" tIns="46038" rIns="92075" bIns="46038" anchor="ctr"/>
                <a:lstStyle/>
                <a:p>
                  <a:endParaRPr lang="ru-RU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p:grpSp>
          <p:sp>
            <p:nvSpPr>
              <p:cNvPr id="29" name="Freeform 4318"/>
              <p:cNvSpPr>
                <a:spLocks/>
              </p:cNvSpPr>
              <p:nvPr/>
            </p:nvSpPr>
            <p:spPr bwMode="auto">
              <a:xfrm>
                <a:off x="1442" y="926"/>
                <a:ext cx="695" cy="826"/>
              </a:xfrm>
              <a:custGeom>
                <a:avLst/>
                <a:gdLst>
                  <a:gd name="T0" fmla="*/ 695 w 810"/>
                  <a:gd name="T1" fmla="*/ 653 h 962"/>
                  <a:gd name="T2" fmla="*/ 338 w 810"/>
                  <a:gd name="T3" fmla="*/ 0 h 962"/>
                  <a:gd name="T4" fmla="*/ 0 w 810"/>
                  <a:gd name="T5" fmla="*/ 173 h 962"/>
                  <a:gd name="T6" fmla="*/ 358 w 810"/>
                  <a:gd name="T7" fmla="*/ 826 h 962"/>
                  <a:gd name="T8" fmla="*/ 695 w 810"/>
                  <a:gd name="T9" fmla="*/ 653 h 96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810" h="962">
                    <a:moveTo>
                      <a:pt x="810" y="760"/>
                    </a:moveTo>
                    <a:lnTo>
                      <a:pt x="394" y="0"/>
                    </a:lnTo>
                    <a:lnTo>
                      <a:pt x="0" y="202"/>
                    </a:lnTo>
                    <a:lnTo>
                      <a:pt x="417" y="962"/>
                    </a:lnTo>
                    <a:lnTo>
                      <a:pt x="810" y="760"/>
                    </a:lnTo>
                    <a:close/>
                  </a:path>
                </a:pathLst>
              </a:custGeom>
              <a:solidFill>
                <a:srgbClr val="3366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3366FF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30" name="Freeform 4321"/>
              <p:cNvSpPr>
                <a:spLocks/>
              </p:cNvSpPr>
              <p:nvPr/>
            </p:nvSpPr>
            <p:spPr bwMode="auto">
              <a:xfrm>
                <a:off x="1083" y="1099"/>
                <a:ext cx="717" cy="653"/>
              </a:xfrm>
              <a:custGeom>
                <a:avLst/>
                <a:gdLst>
                  <a:gd name="T0" fmla="*/ 359 w 835"/>
                  <a:gd name="T1" fmla="*/ 0 h 760"/>
                  <a:gd name="T2" fmla="*/ 0 w 835"/>
                  <a:gd name="T3" fmla="*/ 653 h 760"/>
                  <a:gd name="T4" fmla="*/ 717 w 835"/>
                  <a:gd name="T5" fmla="*/ 653 h 760"/>
                  <a:gd name="T6" fmla="*/ 359 w 835"/>
                  <a:gd name="T7" fmla="*/ 0 h 760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835" h="760">
                    <a:moveTo>
                      <a:pt x="418" y="0"/>
                    </a:moveTo>
                    <a:lnTo>
                      <a:pt x="0" y="760"/>
                    </a:lnTo>
                    <a:lnTo>
                      <a:pt x="835" y="760"/>
                    </a:lnTo>
                    <a:lnTo>
                      <a:pt x="418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CCFF"/>
                  </a:gs>
                  <a:gs pos="100000">
                    <a:srgbClr val="0099FF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31" name="Rectangle 4342"/>
              <p:cNvSpPr>
                <a:spLocks noChangeArrowheads="1"/>
              </p:cNvSpPr>
              <p:nvPr/>
            </p:nvSpPr>
            <p:spPr bwMode="auto">
              <a:xfrm>
                <a:off x="741" y="3124"/>
                <a:ext cx="1284" cy="23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folHlink"/>
                    </a:solidFill>
                  </a14:hiddenFill>
                </a:ext>
                <a:ext uri="{91240B29-F687-4F45-9708-019B960494DF}">
                  <a14:hiddenLine xmlns:a14="http://schemas.microsoft.com/office/drawing/2010/main" w="12700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2075" tIns="46038" rIns="92075" bIns="46038" anchor="ctr">
                <a:spAutoFit/>
              </a:bodyPr>
              <a:lstStyle>
                <a:lvl1pPr eaLnBrk="0" hangingPunct="0">
                  <a:tabLst>
                    <a:tab pos="482600" algn="l"/>
                  </a:tabLst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tabLst>
                    <a:tab pos="482600" algn="l"/>
                  </a:tabLst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tabLst>
                    <a:tab pos="482600" algn="l"/>
                  </a:tabLst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tabLst>
                    <a:tab pos="482600" algn="l"/>
                  </a:tabLst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tabLst>
                    <a:tab pos="482600" algn="l"/>
                  </a:tabLst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482600" algn="l"/>
                  </a:tabLs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482600" algn="l"/>
                  </a:tabLs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482600" algn="l"/>
                  </a:tabLs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482600" algn="l"/>
                  </a:tabLs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r>
                  <a:rPr lang="ru-RU" altLang="ko-KR" sz="17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Областной бюджет</a:t>
                </a:r>
                <a:endParaRPr lang="en-US" altLang="ko-KR" sz="17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32" name="Rectangle 4343"/>
              <p:cNvSpPr>
                <a:spLocks noChangeArrowheads="1"/>
              </p:cNvSpPr>
              <p:nvPr/>
            </p:nvSpPr>
            <p:spPr bwMode="auto">
              <a:xfrm>
                <a:off x="1285" y="1397"/>
                <a:ext cx="388" cy="23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folHlink"/>
                    </a:solidFill>
                  </a14:hiddenFill>
                </a:ext>
                <a:ext uri="{91240B29-F687-4F45-9708-019B960494DF}">
                  <a14:hiddenLine xmlns:a14="http://schemas.microsoft.com/office/drawing/2010/main" w="12700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 lIns="92075" tIns="46038" rIns="92075" bIns="46038" anchor="ctr">
                <a:spAutoFit/>
              </a:bodyPr>
              <a:lstStyle>
                <a:lvl1pPr eaLnBrk="0" hangingPunct="0">
                  <a:tabLst>
                    <a:tab pos="482600" algn="l"/>
                  </a:tabLst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tabLst>
                    <a:tab pos="482600" algn="l"/>
                  </a:tabLst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tabLst>
                    <a:tab pos="482600" algn="l"/>
                  </a:tabLst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tabLst>
                    <a:tab pos="482600" algn="l"/>
                  </a:tabLst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tabLst>
                    <a:tab pos="482600" algn="l"/>
                  </a:tabLst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482600" algn="l"/>
                  </a:tabLs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482600" algn="l"/>
                  </a:tabLs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482600" algn="l"/>
                  </a:tabLs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482600" algn="l"/>
                  </a:tabLs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algn="ctr" eaLnBrk="1" hangingPunct="1"/>
                <a:r>
                  <a:rPr lang="ru-RU" altLang="ko-KR" sz="17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МО</a:t>
                </a:r>
                <a:endParaRPr lang="en-US" altLang="ko-KR" sz="17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33" name="Rectangle 4344"/>
              <p:cNvSpPr>
                <a:spLocks noChangeArrowheads="1"/>
              </p:cNvSpPr>
              <p:nvPr/>
            </p:nvSpPr>
            <p:spPr bwMode="auto">
              <a:xfrm>
                <a:off x="879" y="2209"/>
                <a:ext cx="1132" cy="23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folHlink"/>
                    </a:solidFill>
                  </a14:hiddenFill>
                </a:ext>
                <a:ext uri="{91240B29-F687-4F45-9708-019B960494DF}">
                  <a14:hiddenLine xmlns:a14="http://schemas.microsoft.com/office/drawing/2010/main" w="12700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 lIns="92075" tIns="46038" rIns="92075" bIns="46038" anchor="ctr">
                <a:spAutoFit/>
              </a:bodyPr>
              <a:lstStyle>
                <a:lvl1pPr eaLnBrk="0" hangingPunct="0">
                  <a:tabLst>
                    <a:tab pos="482600" algn="l"/>
                  </a:tabLst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tabLst>
                    <a:tab pos="482600" algn="l"/>
                  </a:tabLst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tabLst>
                    <a:tab pos="482600" algn="l"/>
                  </a:tabLst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tabLst>
                    <a:tab pos="482600" algn="l"/>
                  </a:tabLst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tabLst>
                    <a:tab pos="482600" algn="l"/>
                  </a:tabLst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482600" algn="l"/>
                  </a:tabLs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482600" algn="l"/>
                  </a:tabLs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482600" algn="l"/>
                  </a:tabLs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482600" algn="l"/>
                  </a:tabLs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algn="ctr" eaLnBrk="1" hangingPunct="1"/>
                <a:r>
                  <a:rPr lang="ru-RU" altLang="ko-KR" sz="17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Физ. и юр. лица</a:t>
                </a:r>
                <a:endParaRPr lang="en-US" altLang="ko-KR" sz="17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34" name="Line 4347"/>
              <p:cNvSpPr>
                <a:spLocks noChangeShapeType="1"/>
              </p:cNvSpPr>
              <p:nvPr/>
            </p:nvSpPr>
            <p:spPr bwMode="auto">
              <a:xfrm>
                <a:off x="1839" y="1298"/>
                <a:ext cx="771" cy="0"/>
              </a:xfrm>
              <a:prstGeom prst="line">
                <a:avLst/>
              </a:prstGeom>
              <a:noFill/>
              <a:ln w="19050" cap="rnd">
                <a:solidFill>
                  <a:schemeClr val="tx1"/>
                </a:solidFill>
                <a:prstDash val="sysDot"/>
                <a:round/>
                <a:headEnd type="oval" w="med" len="med"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2075" tIns="46038" rIns="92075" bIns="46038" anchor="ctr"/>
              <a:lstStyle/>
              <a:p>
                <a:endParaRPr lang="ru-RU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35" name="Line 4354"/>
              <p:cNvSpPr>
                <a:spLocks noChangeShapeType="1"/>
              </p:cNvSpPr>
              <p:nvPr/>
            </p:nvSpPr>
            <p:spPr bwMode="auto">
              <a:xfrm>
                <a:off x="2316" y="2228"/>
                <a:ext cx="771" cy="0"/>
              </a:xfrm>
              <a:prstGeom prst="line">
                <a:avLst/>
              </a:prstGeom>
              <a:noFill/>
              <a:ln w="19050" cap="rnd">
                <a:solidFill>
                  <a:schemeClr val="tx1"/>
                </a:solidFill>
                <a:prstDash val="sysDot"/>
                <a:round/>
                <a:headEnd type="oval" w="med" len="med"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2075" tIns="46038" rIns="92075" bIns="46038" anchor="ctr"/>
              <a:lstStyle/>
              <a:p>
                <a:endParaRPr lang="ru-RU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36" name="Line 4356"/>
              <p:cNvSpPr>
                <a:spLocks noChangeShapeType="1"/>
              </p:cNvSpPr>
              <p:nvPr/>
            </p:nvSpPr>
            <p:spPr bwMode="auto">
              <a:xfrm>
                <a:off x="2792" y="3158"/>
                <a:ext cx="771" cy="0"/>
              </a:xfrm>
              <a:prstGeom prst="line">
                <a:avLst/>
              </a:prstGeom>
              <a:noFill/>
              <a:ln w="19050" cap="rnd">
                <a:solidFill>
                  <a:schemeClr val="tx1"/>
                </a:solidFill>
                <a:prstDash val="sysDot"/>
                <a:round/>
                <a:headEnd type="oval" w="med" len="med"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2075" tIns="46038" rIns="92075" bIns="46038" anchor="ctr"/>
              <a:lstStyle/>
              <a:p>
                <a:endParaRPr lang="ru-RU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grpSp>
            <p:nvGrpSpPr>
              <p:cNvPr id="37" name="Group 4395"/>
              <p:cNvGrpSpPr>
                <a:grpSpLocks/>
              </p:cNvGrpSpPr>
              <p:nvPr/>
            </p:nvGrpSpPr>
            <p:grpSpPr bwMode="auto">
              <a:xfrm>
                <a:off x="2630" y="1051"/>
                <a:ext cx="1293" cy="256"/>
                <a:chOff x="3081" y="825"/>
                <a:chExt cx="1293" cy="256"/>
              </a:xfrm>
            </p:grpSpPr>
            <p:grpSp>
              <p:nvGrpSpPr>
                <p:cNvPr id="49" name="Group 4388"/>
                <p:cNvGrpSpPr>
                  <a:grpSpLocks/>
                </p:cNvGrpSpPr>
                <p:nvPr/>
              </p:nvGrpSpPr>
              <p:grpSpPr bwMode="auto">
                <a:xfrm>
                  <a:off x="3081" y="1036"/>
                  <a:ext cx="1293" cy="45"/>
                  <a:chOff x="3081" y="1036"/>
                  <a:chExt cx="1293" cy="45"/>
                </a:xfrm>
              </p:grpSpPr>
              <p:sp>
                <p:nvSpPr>
                  <p:cNvPr id="51" name="Rectangle 4385"/>
                  <p:cNvSpPr>
                    <a:spLocks noChangeArrowheads="1"/>
                  </p:cNvSpPr>
                  <p:nvPr/>
                </p:nvSpPr>
                <p:spPr bwMode="auto">
                  <a:xfrm>
                    <a:off x="3606" y="1051"/>
                    <a:ext cx="768" cy="30"/>
                  </a:xfrm>
                  <a:prstGeom prst="rect">
                    <a:avLst/>
                  </a:prstGeom>
                  <a:solidFill>
                    <a:schemeClr val="accent2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12700" algn="ctr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lIns="92075" tIns="46038" rIns="92075" bIns="46038" anchor="ctr"/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9pPr>
                  </a:lstStyle>
                  <a:p>
                    <a:pPr eaLnBrk="1" hangingPunct="1"/>
                    <a:endParaRPr lang="en-US" altLang="ru-RU" dirty="0"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  <p:sp>
                <p:nvSpPr>
                  <p:cNvPr id="52" name="Rectangle 4384"/>
                  <p:cNvSpPr>
                    <a:spLocks noChangeArrowheads="1"/>
                  </p:cNvSpPr>
                  <p:nvPr/>
                </p:nvSpPr>
                <p:spPr bwMode="auto">
                  <a:xfrm>
                    <a:off x="3081" y="1051"/>
                    <a:ext cx="734" cy="30"/>
                  </a:xfrm>
                  <a:prstGeom prst="rect">
                    <a:avLst/>
                  </a:prstGeom>
                  <a:solidFill>
                    <a:srgbClr val="3366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12700" algn="ctr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lIns="92075" tIns="46038" rIns="92075" bIns="46038" anchor="ctr"/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9pPr>
                  </a:lstStyle>
                  <a:p>
                    <a:pPr eaLnBrk="1" hangingPunct="1"/>
                    <a:endParaRPr lang="en-US" altLang="ru-RU" dirty="0"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  <p:sp>
                <p:nvSpPr>
                  <p:cNvPr id="63" name="Rectangle 4385"/>
                  <p:cNvSpPr>
                    <a:spLocks noChangeArrowheads="1"/>
                  </p:cNvSpPr>
                  <p:nvPr/>
                </p:nvSpPr>
                <p:spPr bwMode="auto">
                  <a:xfrm>
                    <a:off x="3606" y="1036"/>
                    <a:ext cx="768" cy="30"/>
                  </a:xfrm>
                  <a:prstGeom prst="rect">
                    <a:avLst/>
                  </a:prstGeom>
                  <a:solidFill>
                    <a:schemeClr val="accent2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12700" algn="ctr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lIns="92075" tIns="46038" rIns="92075" bIns="46038" anchor="ctr"/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9pPr>
                  </a:lstStyle>
                  <a:p>
                    <a:pPr eaLnBrk="1" hangingPunct="1"/>
                    <a:endParaRPr lang="en-US" altLang="ru-RU" dirty="0"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  <p:sp>
                <p:nvSpPr>
                  <p:cNvPr id="64" name="Rectangle 4384"/>
                  <p:cNvSpPr>
                    <a:spLocks noChangeArrowheads="1"/>
                  </p:cNvSpPr>
                  <p:nvPr/>
                </p:nvSpPr>
                <p:spPr bwMode="auto">
                  <a:xfrm>
                    <a:off x="3081" y="1036"/>
                    <a:ext cx="734" cy="30"/>
                  </a:xfrm>
                  <a:prstGeom prst="rect">
                    <a:avLst/>
                  </a:prstGeom>
                  <a:solidFill>
                    <a:srgbClr val="3366FF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12700" algn="ctr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lIns="92075" tIns="46038" rIns="92075" bIns="46038" anchor="ctr"/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9pPr>
                  </a:lstStyle>
                  <a:p>
                    <a:pPr eaLnBrk="1" hangingPunct="1"/>
                    <a:endParaRPr lang="en-US" altLang="ru-RU" dirty="0"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</p:grpSp>
            <p:sp>
              <p:nvSpPr>
                <p:cNvPr id="50" name="Text Box 4386"/>
                <p:cNvSpPr txBox="1">
                  <a:spLocks noChangeArrowheads="1"/>
                </p:cNvSpPr>
                <p:nvPr/>
              </p:nvSpPr>
              <p:spPr bwMode="auto">
                <a:xfrm>
                  <a:off x="3448" y="825"/>
                  <a:ext cx="417" cy="24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folHlink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 algn="ctr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lIns="92075" tIns="46038" rIns="92075" bIns="46038"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eaLnBrk="1" hangingPunct="1"/>
                  <a:r>
                    <a:rPr lang="en-US" altLang="ko-KR" dirty="0" smtClean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MIN</a:t>
                  </a:r>
                  <a:endParaRPr lang="en-US" altLang="ko-KR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p:grpSp>
          <p:grpSp>
            <p:nvGrpSpPr>
              <p:cNvPr id="38" name="Group 4396"/>
              <p:cNvGrpSpPr>
                <a:grpSpLocks/>
              </p:cNvGrpSpPr>
              <p:nvPr/>
            </p:nvGrpSpPr>
            <p:grpSpPr bwMode="auto">
              <a:xfrm>
                <a:off x="3115" y="1979"/>
                <a:ext cx="1387" cy="271"/>
                <a:chOff x="3475" y="1979"/>
                <a:chExt cx="1387" cy="271"/>
              </a:xfrm>
            </p:grpSpPr>
            <p:grpSp>
              <p:nvGrpSpPr>
                <p:cNvPr id="45" name="Group 4389"/>
                <p:cNvGrpSpPr>
                  <a:grpSpLocks/>
                </p:cNvGrpSpPr>
                <p:nvPr/>
              </p:nvGrpSpPr>
              <p:grpSpPr bwMode="auto">
                <a:xfrm>
                  <a:off x="3475" y="2190"/>
                  <a:ext cx="1387" cy="60"/>
                  <a:chOff x="3081" y="1036"/>
                  <a:chExt cx="1387" cy="60"/>
                </a:xfrm>
              </p:grpSpPr>
              <p:sp>
                <p:nvSpPr>
                  <p:cNvPr id="47" name="Rectangle 4390"/>
                  <p:cNvSpPr>
                    <a:spLocks noChangeArrowheads="1"/>
                  </p:cNvSpPr>
                  <p:nvPr/>
                </p:nvSpPr>
                <p:spPr bwMode="auto">
                  <a:xfrm>
                    <a:off x="3606" y="1051"/>
                    <a:ext cx="768" cy="30"/>
                  </a:xfrm>
                  <a:prstGeom prst="rect">
                    <a:avLst/>
                  </a:prstGeom>
                  <a:solidFill>
                    <a:srgbClr val="00800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12700" algn="ctr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lIns="92075" tIns="46038" rIns="92075" bIns="46038" anchor="ctr"/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9pPr>
                  </a:lstStyle>
                  <a:p>
                    <a:pPr eaLnBrk="1" hangingPunct="1"/>
                    <a:endParaRPr lang="en-US" altLang="ru-RU" dirty="0"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  <p:sp>
                <p:nvSpPr>
                  <p:cNvPr id="48" name="Rectangle 4391"/>
                  <p:cNvSpPr>
                    <a:spLocks noChangeArrowheads="1"/>
                  </p:cNvSpPr>
                  <p:nvPr/>
                </p:nvSpPr>
                <p:spPr bwMode="auto">
                  <a:xfrm>
                    <a:off x="3081" y="1051"/>
                    <a:ext cx="1387" cy="45"/>
                  </a:xfrm>
                  <a:prstGeom prst="rect">
                    <a:avLst/>
                  </a:pr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12700" algn="ctr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lIns="92075" tIns="46038" rIns="92075" bIns="46038" anchor="ctr"/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9pPr>
                  </a:lstStyle>
                  <a:p>
                    <a:pPr eaLnBrk="1" hangingPunct="1"/>
                    <a:endParaRPr lang="en-US" altLang="ru-RU" dirty="0"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  <p:sp>
                <p:nvSpPr>
                  <p:cNvPr id="66" name="Rectangle 4391"/>
                  <p:cNvSpPr>
                    <a:spLocks noChangeArrowheads="1"/>
                  </p:cNvSpPr>
                  <p:nvPr/>
                </p:nvSpPr>
                <p:spPr bwMode="auto">
                  <a:xfrm>
                    <a:off x="3081" y="1036"/>
                    <a:ext cx="1387" cy="45"/>
                  </a:xfrm>
                  <a:prstGeom prst="rect">
                    <a:avLst/>
                  </a:pr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12700" algn="ctr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lIns="92075" tIns="46038" rIns="92075" bIns="46038" anchor="ctr"/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9pPr>
                  </a:lstStyle>
                  <a:p>
                    <a:pPr eaLnBrk="1" hangingPunct="1"/>
                    <a:endParaRPr lang="en-US" altLang="ru-RU" dirty="0"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</p:grpSp>
            <p:sp>
              <p:nvSpPr>
                <p:cNvPr id="46" name="Text Box 4392"/>
                <p:cNvSpPr txBox="1">
                  <a:spLocks noChangeArrowheads="1"/>
                </p:cNvSpPr>
                <p:nvPr/>
              </p:nvSpPr>
              <p:spPr bwMode="auto">
                <a:xfrm>
                  <a:off x="3719" y="1979"/>
                  <a:ext cx="1009" cy="24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folHlink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 algn="ctr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square" lIns="92075" tIns="46038" rIns="92075" bIns="46038"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algn="ctr" eaLnBrk="1" hangingPunct="1"/>
                  <a:r>
                    <a:rPr lang="en-US" altLang="ko-KR" dirty="0" smtClean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MIN</a:t>
                  </a:r>
                  <a:endParaRPr lang="en-US" altLang="ko-KR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p:grpSp>
          <p:grpSp>
            <p:nvGrpSpPr>
              <p:cNvPr id="39" name="Group 4397"/>
              <p:cNvGrpSpPr>
                <a:grpSpLocks/>
              </p:cNvGrpSpPr>
              <p:nvPr/>
            </p:nvGrpSpPr>
            <p:grpSpPr bwMode="auto">
              <a:xfrm>
                <a:off x="3579" y="2926"/>
                <a:ext cx="1293" cy="247"/>
                <a:chOff x="3475" y="1994"/>
                <a:chExt cx="1293" cy="247"/>
              </a:xfrm>
            </p:grpSpPr>
            <p:grpSp>
              <p:nvGrpSpPr>
                <p:cNvPr id="41" name="Group 4400"/>
                <p:cNvGrpSpPr>
                  <a:grpSpLocks/>
                </p:cNvGrpSpPr>
                <p:nvPr/>
              </p:nvGrpSpPr>
              <p:grpSpPr bwMode="auto">
                <a:xfrm>
                  <a:off x="3475" y="2205"/>
                  <a:ext cx="1293" cy="30"/>
                  <a:chOff x="3081" y="1051"/>
                  <a:chExt cx="1293" cy="30"/>
                </a:xfrm>
              </p:grpSpPr>
              <p:sp>
                <p:nvSpPr>
                  <p:cNvPr id="43" name="Rectangle 4401"/>
                  <p:cNvSpPr>
                    <a:spLocks noChangeArrowheads="1"/>
                  </p:cNvSpPr>
                  <p:nvPr/>
                </p:nvSpPr>
                <p:spPr bwMode="auto">
                  <a:xfrm>
                    <a:off x="3606" y="1051"/>
                    <a:ext cx="768" cy="30"/>
                  </a:xfrm>
                  <a:prstGeom prst="rect">
                    <a:avLst/>
                  </a:prstGeom>
                  <a:solidFill>
                    <a:srgbClr val="FF990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12700" algn="ctr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lIns="92075" tIns="46038" rIns="92075" bIns="46038" anchor="ctr"/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9pPr>
                  </a:lstStyle>
                  <a:p>
                    <a:pPr eaLnBrk="1" hangingPunct="1"/>
                    <a:endParaRPr lang="en-US" altLang="ru-RU" dirty="0"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  <p:sp>
                <p:nvSpPr>
                  <p:cNvPr id="44" name="Rectangle 4402"/>
                  <p:cNvSpPr>
                    <a:spLocks noChangeArrowheads="1"/>
                  </p:cNvSpPr>
                  <p:nvPr/>
                </p:nvSpPr>
                <p:spPr bwMode="auto">
                  <a:xfrm>
                    <a:off x="3081" y="1051"/>
                    <a:ext cx="734" cy="30"/>
                  </a:xfrm>
                  <a:prstGeom prst="rect">
                    <a:avLst/>
                  </a:prstGeom>
                  <a:solidFill>
                    <a:srgbClr val="FFCC00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12700" algn="ctr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lIns="92075" tIns="46038" rIns="92075" bIns="46038" anchor="ctr"/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charset="0"/>
                      </a:defRPr>
                    </a:lvl9pPr>
                  </a:lstStyle>
                  <a:p>
                    <a:pPr eaLnBrk="1" hangingPunct="1"/>
                    <a:endParaRPr lang="en-US" altLang="ru-RU" dirty="0"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</p:grpSp>
            <p:sp>
              <p:nvSpPr>
                <p:cNvPr id="42" name="Text Box 4403"/>
                <p:cNvSpPr txBox="1">
                  <a:spLocks noChangeArrowheads="1"/>
                </p:cNvSpPr>
                <p:nvPr/>
              </p:nvSpPr>
              <p:spPr bwMode="auto">
                <a:xfrm>
                  <a:off x="3819" y="1994"/>
                  <a:ext cx="476" cy="24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folHlink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 algn="ctr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lIns="92075" tIns="46038" rIns="92075" bIns="46038"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eaLnBrk="1" hangingPunct="1"/>
                  <a:r>
                    <a:rPr lang="en-US" altLang="ko-KR" dirty="0" smtClean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MAX</a:t>
                  </a:r>
                  <a:endParaRPr lang="en-US" altLang="ko-KR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p:grpSp>
          <p:sp>
            <p:nvSpPr>
              <p:cNvPr id="40" name="Line 4405"/>
              <p:cNvSpPr>
                <a:spLocks noChangeShapeType="1"/>
              </p:cNvSpPr>
              <p:nvPr/>
            </p:nvSpPr>
            <p:spPr bwMode="auto">
              <a:xfrm flipV="1">
                <a:off x="3923" y="1106"/>
                <a:ext cx="181" cy="182"/>
              </a:xfrm>
              <a:prstGeom prst="line">
                <a:avLst/>
              </a:prstGeom>
              <a:noFill/>
              <a:ln w="19050" cap="rnd">
                <a:solidFill>
                  <a:schemeClr val="tx1"/>
                </a:solidFill>
                <a:prstDash val="sysDot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2075" tIns="46038" rIns="92075" bIns="46038" anchor="ctr"/>
              <a:lstStyle/>
              <a:p>
                <a:endParaRPr lang="ru-RU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60" name="Line 4347"/>
              <p:cNvSpPr>
                <a:spLocks noChangeShapeType="1"/>
              </p:cNvSpPr>
              <p:nvPr/>
            </p:nvSpPr>
            <p:spPr bwMode="auto">
              <a:xfrm>
                <a:off x="1839" y="1283"/>
                <a:ext cx="771" cy="0"/>
              </a:xfrm>
              <a:prstGeom prst="line">
                <a:avLst/>
              </a:prstGeom>
              <a:noFill/>
              <a:ln w="19050" cap="rnd">
                <a:solidFill>
                  <a:schemeClr val="tx1"/>
                </a:solidFill>
                <a:prstDash val="sysDot"/>
                <a:round/>
                <a:headEnd type="oval" w="med" len="med"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2075" tIns="46038" rIns="92075" bIns="46038" anchor="ctr"/>
              <a:lstStyle/>
              <a:p>
                <a:endParaRPr lang="ru-RU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61" name="Line 4354"/>
              <p:cNvSpPr>
                <a:spLocks noChangeShapeType="1"/>
              </p:cNvSpPr>
              <p:nvPr/>
            </p:nvSpPr>
            <p:spPr bwMode="auto">
              <a:xfrm>
                <a:off x="2316" y="2213"/>
                <a:ext cx="771" cy="0"/>
              </a:xfrm>
              <a:prstGeom prst="line">
                <a:avLst/>
              </a:prstGeom>
              <a:noFill/>
              <a:ln w="19050" cap="rnd">
                <a:solidFill>
                  <a:schemeClr val="tx1"/>
                </a:solidFill>
                <a:prstDash val="sysDot"/>
                <a:round/>
                <a:headEnd type="oval" w="med" len="med"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2075" tIns="46038" rIns="92075" bIns="46038" anchor="ctr"/>
              <a:lstStyle/>
              <a:p>
                <a:endParaRPr lang="ru-RU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62" name="Line 4356"/>
              <p:cNvSpPr>
                <a:spLocks noChangeShapeType="1"/>
              </p:cNvSpPr>
              <p:nvPr/>
            </p:nvSpPr>
            <p:spPr bwMode="auto">
              <a:xfrm>
                <a:off x="2792" y="3143"/>
                <a:ext cx="771" cy="0"/>
              </a:xfrm>
              <a:prstGeom prst="line">
                <a:avLst/>
              </a:prstGeom>
              <a:noFill/>
              <a:ln w="19050" cap="rnd">
                <a:solidFill>
                  <a:schemeClr val="tx1"/>
                </a:solidFill>
                <a:prstDash val="sysDot"/>
                <a:round/>
                <a:headEnd type="oval" w="med" len="med"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2075" tIns="46038" rIns="92075" bIns="46038" anchor="ctr"/>
              <a:lstStyle/>
              <a:p>
                <a:endParaRPr lang="ru-RU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67" name="Line 4405"/>
              <p:cNvSpPr>
                <a:spLocks noChangeShapeType="1"/>
              </p:cNvSpPr>
              <p:nvPr/>
            </p:nvSpPr>
            <p:spPr bwMode="auto">
              <a:xfrm flipV="1">
                <a:off x="3923" y="1091"/>
                <a:ext cx="181" cy="182"/>
              </a:xfrm>
              <a:prstGeom prst="line">
                <a:avLst/>
              </a:prstGeom>
              <a:noFill/>
              <a:ln w="19050" cap="rnd">
                <a:solidFill>
                  <a:schemeClr val="tx1"/>
                </a:solidFill>
                <a:prstDash val="sysDot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2075" tIns="46038" rIns="92075" bIns="46038" anchor="ctr"/>
              <a:lstStyle/>
              <a:p>
                <a:endParaRPr lang="ru-RU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sp>
          <p:nvSpPr>
            <p:cNvPr id="9" name="Блок-схема: узел 8"/>
            <p:cNvSpPr/>
            <p:nvPr/>
          </p:nvSpPr>
          <p:spPr>
            <a:xfrm>
              <a:off x="6213636" y="1271489"/>
              <a:ext cx="936311" cy="936312"/>
            </a:xfrm>
            <a:prstGeom prst="flowChartConnector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prstDash val="sysDash"/>
            </a:ln>
            <a:effectLst>
              <a:outerShdw dir="2700000" sx="108000" sy="108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000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1%</a:t>
              </a:r>
              <a:endPara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0" name="Блок-схема: узел 9"/>
            <p:cNvSpPr/>
            <p:nvPr/>
          </p:nvSpPr>
          <p:spPr>
            <a:xfrm>
              <a:off x="7149948" y="2787426"/>
              <a:ext cx="936311" cy="936312"/>
            </a:xfrm>
            <a:prstGeom prst="flowChartConnector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prstDash val="sysDash"/>
            </a:ln>
            <a:effectLst>
              <a:outerShdw dir="2700000" sx="108000" sy="108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0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7</a:t>
              </a:r>
              <a:r>
                <a:rPr lang="ru-RU" sz="2000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%</a:t>
              </a:r>
              <a:endPara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1" name="Блок-схема: узел 10"/>
            <p:cNvSpPr/>
            <p:nvPr/>
          </p:nvSpPr>
          <p:spPr>
            <a:xfrm>
              <a:off x="7662413" y="4119869"/>
              <a:ext cx="936311" cy="936312"/>
            </a:xfrm>
            <a:prstGeom prst="flowChartConnector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prstDash val="sysDash"/>
            </a:ln>
            <a:effectLst>
              <a:outerShdw dir="2700000" sx="108000" sy="108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000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92%</a:t>
              </a:r>
              <a:endPara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2" name="Line 4413"/>
            <p:cNvSpPr>
              <a:spLocks noChangeShapeType="1"/>
            </p:cNvSpPr>
            <p:nvPr/>
          </p:nvSpPr>
          <p:spPr bwMode="auto">
            <a:xfrm flipV="1">
              <a:off x="7510576" y="4941692"/>
              <a:ext cx="278166" cy="279690"/>
            </a:xfrm>
            <a:prstGeom prst="line">
              <a:avLst/>
            </a:prstGeom>
            <a:noFill/>
            <a:ln w="19050" cap="rnd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 anchor="ctr"/>
            <a:lstStyle/>
            <a:p>
              <a:endParaRPr lang="ru-RU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8" name="Блок-схема: узел 67"/>
            <p:cNvSpPr/>
            <p:nvPr/>
          </p:nvSpPr>
          <p:spPr>
            <a:xfrm>
              <a:off x="6213636" y="1248438"/>
              <a:ext cx="936311" cy="936312"/>
            </a:xfrm>
            <a:prstGeom prst="flowChartConnector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prstDash val="sysDash"/>
            </a:ln>
            <a:effectLst>
              <a:outerShdw dir="2700000" sx="108000" sy="108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000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1%</a:t>
              </a:r>
              <a:endPara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9794113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64387" y="318767"/>
            <a:ext cx="868166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 smtClean="0"/>
              <a:t>Проект </a:t>
            </a:r>
            <a:r>
              <a:rPr lang="ru-RU" sz="3600" b="1" dirty="0" smtClean="0"/>
              <a:t>изменений </a:t>
            </a:r>
            <a:endParaRPr lang="ru-RU" sz="3600" b="1" dirty="0" smtClean="0"/>
          </a:p>
          <a:p>
            <a:pPr algn="ctr"/>
            <a:r>
              <a:rPr lang="ru-RU" sz="3600" b="1" dirty="0" smtClean="0"/>
              <a:t>в Государственную программу</a:t>
            </a:r>
            <a:endParaRPr lang="ru-RU" sz="3600" b="1" dirty="0"/>
          </a:p>
        </p:txBody>
      </p:sp>
      <p:pic>
        <p:nvPicPr>
          <p:cNvPr id="4" name="Picture 2" descr="C:\Users\GroberEM\Документы\Гос.программа Общественные инициативы\Ребрендинг\Буклет\Logo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34300" y="168275"/>
            <a:ext cx="1225550" cy="603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Прямоугольник 9"/>
          <p:cNvSpPr/>
          <p:nvPr/>
        </p:nvSpPr>
        <p:spPr>
          <a:xfrm>
            <a:off x="518844" y="1828921"/>
            <a:ext cx="8121721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dirty="0"/>
              <a:t>Максимальное количество баллов присваивается общественному проекту, информация об обсуждении которого была размещена более 10 раз в средствах массовой информации, в том числе:</a:t>
            </a:r>
          </a:p>
          <a:p>
            <a:pPr algn="just"/>
            <a:r>
              <a:rPr lang="ru-RU" sz="2800" dirty="0"/>
              <a:t>в печатных источниках официального опубликования муниципальных правовых актов соответствующего муниципального образования;</a:t>
            </a:r>
          </a:p>
          <a:p>
            <a:pPr algn="just"/>
            <a:r>
              <a:rPr lang="ru-RU" sz="2800" dirty="0"/>
              <a:t>на сайте органа местного самоуправления соответствующего муниципального образования;</a:t>
            </a:r>
          </a:p>
          <a:p>
            <a:pPr algn="just"/>
            <a:r>
              <a:rPr lang="ru-RU" sz="2800" dirty="0"/>
              <a:t>иных средствах массовой информации.</a:t>
            </a:r>
          </a:p>
        </p:txBody>
      </p:sp>
    </p:spTree>
    <p:extLst>
      <p:ext uri="{BB962C8B-B14F-4D97-AF65-F5344CB8AC3E}">
        <p14:creationId xmlns:p14="http://schemas.microsoft.com/office/powerpoint/2010/main" val="29929498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4BC554E-F2B3-4771-8498-AA4146E3813C}" type="slidenum">
              <a:rPr lang="ru-RU" smtClean="0"/>
              <a:pPr>
                <a:defRPr/>
              </a:pPr>
              <a:t>6</a:t>
            </a:fld>
            <a:endParaRPr lang="ru-RU" dirty="0"/>
          </a:p>
        </p:txBody>
      </p:sp>
      <p:pic>
        <p:nvPicPr>
          <p:cNvPr id="4" name="Picture 2" descr="C:\Users\GroberEM\Документы\Гос.программа Общественные инициативы\Ребрендинг\Буклет\Logo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34300" y="168275"/>
            <a:ext cx="1225550" cy="603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344185" y="1619309"/>
            <a:ext cx="8368300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/>
              <a:t>В случае если информация об общественном проекте была размещена менее двух раз в средствах массовой информации, предусмотренными абзацами 3 и 4 подпункта 6 пункта 2.14 настоящего Порядка, количество баллов, присваиваемых общественному проекту по предусмотренному настоящим подпунктом критерию, рассчитывается по следующей формуле:</a:t>
            </a:r>
          </a:p>
          <a:p>
            <a:pPr algn="just"/>
            <a:r>
              <a:rPr lang="ru-RU" sz="2400" b="1" dirty="0">
                <a:solidFill>
                  <a:srgbClr val="FF0000"/>
                </a:solidFill>
              </a:rPr>
              <a:t>К6</a:t>
            </a:r>
            <a:r>
              <a:rPr lang="en-US" sz="2400" b="1" baseline="-25000" dirty="0" err="1">
                <a:solidFill>
                  <a:srgbClr val="FF0000"/>
                </a:solidFill>
              </a:rPr>
              <a:t>i</a:t>
            </a:r>
            <a:r>
              <a:rPr lang="en-US" sz="2400" b="1" baseline="-25000" dirty="0">
                <a:solidFill>
                  <a:srgbClr val="FF0000"/>
                </a:solidFill>
              </a:rPr>
              <a:t> </a:t>
            </a:r>
            <a:r>
              <a:rPr lang="ru-RU" sz="2400" b="1" dirty="0">
                <a:solidFill>
                  <a:srgbClr val="FF0000"/>
                </a:solidFill>
              </a:rPr>
              <a:t>= (10 * КП(</a:t>
            </a:r>
            <a:r>
              <a:rPr lang="en-US" sz="2400" b="1" dirty="0" err="1">
                <a:solidFill>
                  <a:srgbClr val="FF0000"/>
                </a:solidFill>
              </a:rPr>
              <a:t>i</a:t>
            </a:r>
            <a:r>
              <a:rPr lang="ru-RU" sz="2400" b="1" dirty="0">
                <a:solidFill>
                  <a:srgbClr val="FF0000"/>
                </a:solidFill>
              </a:rPr>
              <a:t>) / 10) - 1, </a:t>
            </a:r>
          </a:p>
          <a:p>
            <a:pPr algn="just"/>
            <a:r>
              <a:rPr lang="ru-RU" sz="2400" dirty="0"/>
              <a:t>где</a:t>
            </a:r>
          </a:p>
          <a:p>
            <a:pPr algn="just"/>
            <a:r>
              <a:rPr lang="ru-RU" sz="2400" dirty="0"/>
              <a:t>КП(</a:t>
            </a:r>
            <a:r>
              <a:rPr lang="en-US" sz="2400" dirty="0" err="1"/>
              <a:t>i</a:t>
            </a:r>
            <a:r>
              <a:rPr lang="ru-RU" sz="2400" dirty="0"/>
              <a:t>) - количество публикаций в средствах массовой информации о процессе выбора общественного проекта для представления в конкурсную комиссию и подготовки документов для участия в конкурсном отборе.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64387" y="318767"/>
            <a:ext cx="868166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 smtClean="0"/>
              <a:t>Проект </a:t>
            </a:r>
            <a:r>
              <a:rPr lang="ru-RU" sz="3600" b="1" dirty="0" smtClean="0"/>
              <a:t>изменений </a:t>
            </a:r>
            <a:endParaRPr lang="ru-RU" sz="3600" b="1" dirty="0" smtClean="0"/>
          </a:p>
          <a:p>
            <a:pPr algn="ctr"/>
            <a:r>
              <a:rPr lang="ru-RU" sz="3600" b="1" dirty="0" smtClean="0"/>
              <a:t>в Государственную программу</a:t>
            </a:r>
            <a:endParaRPr lang="ru-RU" sz="3600" b="1" dirty="0"/>
          </a:p>
        </p:txBody>
      </p:sp>
    </p:spTree>
    <p:extLst>
      <p:ext uri="{BB962C8B-B14F-4D97-AF65-F5344CB8AC3E}">
        <p14:creationId xmlns:p14="http://schemas.microsoft.com/office/powerpoint/2010/main" val="352036161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GroberEM\Документы\Гос.программа Общественные инициативы\Ребрендинг\Буклет\Logo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34300" y="168275"/>
            <a:ext cx="1225550" cy="603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380143" y="1619310"/>
            <a:ext cx="8250148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/>
              <a:t>В случае если информация об общественном проекте была размещена более двух раз в средствах массовой информации, предусмотренными абзацами 3 и 4 подпункта 6 пункта 2.14 настоящего Порядка, количество баллов, присваиваемых общественному проекту по предусмотренному настоящим подпунктом критерию, рассчитывается по следующей формуле:</a:t>
            </a:r>
          </a:p>
          <a:p>
            <a:r>
              <a:rPr lang="ru-RU" sz="2400" dirty="0">
                <a:solidFill>
                  <a:srgbClr val="FF0000"/>
                </a:solidFill>
              </a:rPr>
              <a:t>К6i = 10 * КП(i) / 10, </a:t>
            </a:r>
          </a:p>
          <a:p>
            <a:r>
              <a:rPr lang="ru-RU" sz="2400" dirty="0"/>
              <a:t>где</a:t>
            </a:r>
          </a:p>
          <a:p>
            <a:r>
              <a:rPr lang="ru-RU" sz="2400" dirty="0"/>
              <a:t>КП(i) - количество публикаций в средствах массовой информации о процессе выбора общественного проекта для представления в конкурсную комиссию и подготовки документов для участия в конкурсном отборе.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64387" y="318767"/>
            <a:ext cx="868166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 smtClean="0"/>
              <a:t>Проект </a:t>
            </a:r>
            <a:r>
              <a:rPr lang="ru-RU" sz="3600" b="1" dirty="0" smtClean="0"/>
              <a:t>изменений </a:t>
            </a:r>
            <a:endParaRPr lang="ru-RU" sz="3600" b="1" dirty="0" smtClean="0"/>
          </a:p>
          <a:p>
            <a:pPr algn="ctr"/>
            <a:r>
              <a:rPr lang="ru-RU" sz="3600" b="1" dirty="0" smtClean="0"/>
              <a:t>в Государственную программу</a:t>
            </a:r>
            <a:endParaRPr lang="ru-RU" sz="3600" b="1" dirty="0"/>
          </a:p>
        </p:txBody>
      </p:sp>
    </p:spTree>
    <p:extLst>
      <p:ext uri="{BB962C8B-B14F-4D97-AF65-F5344CB8AC3E}">
        <p14:creationId xmlns:p14="http://schemas.microsoft.com/office/powerpoint/2010/main" val="261814107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GroberEM\Документы\Гос.программа Общественные инициативы\Ребрендинг\Буклет\Logo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34300" y="168275"/>
            <a:ext cx="1225550" cy="603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405829" y="1730307"/>
            <a:ext cx="8286108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/>
              <a:t>В размещаемой в соответствии с настоящим подпунктом информации обязательно указание: </a:t>
            </a:r>
            <a:endParaRPr lang="ru-RU" sz="2800" dirty="0" smtClean="0"/>
          </a:p>
          <a:p>
            <a:endParaRPr lang="ru-RU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2800" dirty="0"/>
              <a:t>наименования общественного проекта</a:t>
            </a:r>
            <a:r>
              <a:rPr lang="ru-RU" sz="2800" dirty="0" smtClean="0"/>
              <a:t>;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2800" dirty="0" smtClean="0"/>
              <a:t>наименования </a:t>
            </a:r>
            <a:r>
              <a:rPr lang="ru-RU" sz="2800" dirty="0"/>
              <a:t>настоящей государственной программы, в том числе реквизитов постановления Правительства Самарской области об её утверждении.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64387" y="318767"/>
            <a:ext cx="868166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 smtClean="0"/>
              <a:t>Проект </a:t>
            </a:r>
            <a:r>
              <a:rPr lang="ru-RU" sz="3600" b="1" dirty="0" smtClean="0"/>
              <a:t>изменений </a:t>
            </a:r>
            <a:endParaRPr lang="ru-RU" sz="3600" b="1" dirty="0" smtClean="0"/>
          </a:p>
          <a:p>
            <a:pPr algn="ctr"/>
            <a:r>
              <a:rPr lang="ru-RU" sz="3600" b="1" dirty="0" smtClean="0"/>
              <a:t>в Государственную программу</a:t>
            </a:r>
            <a:endParaRPr lang="ru-RU" sz="3600" b="1" dirty="0"/>
          </a:p>
        </p:txBody>
      </p:sp>
    </p:spTree>
    <p:extLst>
      <p:ext uri="{BB962C8B-B14F-4D97-AF65-F5344CB8AC3E}">
        <p14:creationId xmlns:p14="http://schemas.microsoft.com/office/powerpoint/2010/main" val="279601937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2" descr="C:\Users\GroberEM\Документы\Гос.программа Общественные инициативы\Ребрендинг\Буклет\Logo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34300" y="168275"/>
            <a:ext cx="1225550" cy="603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441789" y="1649729"/>
            <a:ext cx="8147407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/>
              <a:t>Информация о процессе выбора общественного проекта для представления в конкурсную комиссию и подготовки документов для участия в конкурсном отборе может содержать сведения о месте и времени такого обсуждения, условиях участия жителей муниципального образования в государственной программе, сведения о месте реализации общественного проекта, видах работ, которые предполагается выполнить в рамках общественного проекта, сумме, необходимой для реализации общественного проекта, предполагаемых пропорциях и источниках финансирования его реализации, иные сведения.        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64387" y="318767"/>
            <a:ext cx="868166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 smtClean="0"/>
              <a:t>Проект </a:t>
            </a:r>
            <a:r>
              <a:rPr lang="ru-RU" sz="3600" b="1" dirty="0" smtClean="0"/>
              <a:t>изменений </a:t>
            </a:r>
            <a:endParaRPr lang="ru-RU" sz="3600" b="1" dirty="0" smtClean="0"/>
          </a:p>
          <a:p>
            <a:pPr algn="ctr"/>
            <a:r>
              <a:rPr lang="ru-RU" sz="3600" b="1" dirty="0" smtClean="0"/>
              <a:t>в Государственную программу</a:t>
            </a:r>
            <a:endParaRPr lang="ru-RU" sz="3600" b="1" dirty="0"/>
          </a:p>
        </p:txBody>
      </p:sp>
    </p:spTree>
    <p:extLst>
      <p:ext uri="{BB962C8B-B14F-4D97-AF65-F5344CB8AC3E}">
        <p14:creationId xmlns:p14="http://schemas.microsoft.com/office/powerpoint/2010/main" val="1088195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618</TotalTime>
  <Words>957</Words>
  <Application>Microsoft Office PowerPoint</Application>
  <PresentationFormat>Экран (4:3)</PresentationFormat>
  <Paragraphs>86</Paragraphs>
  <Slides>10</Slides>
  <Notes>5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Office Theme</vt:lpstr>
      <vt:lpstr>Презентация PowerPoint</vt:lpstr>
      <vt:lpstr>Формы поддержки  местных инициатив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Name of presentation</dc:title>
  <dc:creator>user</dc:creator>
  <cp:lastModifiedBy>Гробер Ева Михайловна</cp:lastModifiedBy>
  <cp:revision>302</cp:revision>
  <cp:lastPrinted>2018-10-01T11:36:31Z</cp:lastPrinted>
  <dcterms:created xsi:type="dcterms:W3CDTF">2018-09-04T12:10:47Z</dcterms:created>
  <dcterms:modified xsi:type="dcterms:W3CDTF">2020-08-14T13:05:15Z</dcterms:modified>
</cp:coreProperties>
</file>